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notesSlides/notesSlide28.xml" ContentType="application/vnd.openxmlformats-officedocument.presentationml.notesSlide+xml"/>
  <Override PartName="/ppt/tags/tag41.xml" ContentType="application/vnd.openxmlformats-officedocument.presentationml.tags+xml"/>
  <Override PartName="/ppt/notesSlides/notesSlide29.xml" ContentType="application/vnd.openxmlformats-officedocument.presentationml.notesSlide+xml"/>
  <Override PartName="/ppt/tags/tag42.xml" ContentType="application/vnd.openxmlformats-officedocument.presentationml.tags+xml"/>
  <Override PartName="/ppt/notesSlides/notesSlide30.xml" ContentType="application/vnd.openxmlformats-officedocument.presentationml.notesSlide+xml"/>
  <Override PartName="/ppt/tags/tag43.xml" ContentType="application/vnd.openxmlformats-officedocument.presentationml.tags+xml"/>
  <Override PartName="/ppt/notesSlides/notesSlide3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32.xml" ContentType="application/vnd.openxmlformats-officedocument.presentationml.notesSlide+xml"/>
  <Override PartName="/ppt/tags/tag46.xml" ContentType="application/vnd.openxmlformats-officedocument.presentationml.tags+xml"/>
  <Override PartName="/ppt/notesSlides/notesSlide33.xml" ContentType="application/vnd.openxmlformats-officedocument.presentationml.notesSlide+xml"/>
  <Override PartName="/ppt/tags/tag47.xml" ContentType="application/vnd.openxmlformats-officedocument.presentationml.tags+xml"/>
  <Override PartName="/ppt/notesSlides/notesSlide34.xml" ContentType="application/vnd.openxmlformats-officedocument.presentationml.notesSlide+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6.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8.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9.xml" ContentType="application/vnd.openxmlformats-officedocument.presentationml.notesSlide+xml"/>
  <Override PartName="/ppt/tags/tag58.xml" ContentType="application/vnd.openxmlformats-officedocument.presentationml.tags+xml"/>
  <Override PartName="/ppt/notesSlides/notesSlide40.xml" ContentType="application/vnd.openxmlformats-officedocument.presentationml.notesSlide+xml"/>
  <Override PartName="/ppt/tags/tag59.xml" ContentType="application/vnd.openxmlformats-officedocument.presentationml.tags+xml"/>
  <Override PartName="/ppt/notesSlides/notesSlide41.xml" ContentType="application/vnd.openxmlformats-officedocument.presentationml.notesSlide+xml"/>
  <Override PartName="/ppt/tags/tag60.xml" ContentType="application/vnd.openxmlformats-officedocument.presentationml.tags+xml"/>
  <Override PartName="/ppt/notesSlides/notesSlide42.xml" ContentType="application/vnd.openxmlformats-officedocument.presentationml.notesSlide+xml"/>
  <Override PartName="/ppt/tags/tag61.xml" ContentType="application/vnd.openxmlformats-officedocument.presentationml.tags+xml"/>
  <Override PartName="/ppt/notesSlides/notesSlide43.xml" ContentType="application/vnd.openxmlformats-officedocument.presentationml.notesSlide+xml"/>
  <Override PartName="/ppt/tags/tag62.xml" ContentType="application/vnd.openxmlformats-officedocument.presentationml.tags+xml"/>
  <Override PartName="/ppt/notesSlides/notesSlide44.xml" ContentType="application/vnd.openxmlformats-officedocument.presentationml.notesSlide+xml"/>
  <Override PartName="/ppt/tags/tag63.xml" ContentType="application/vnd.openxmlformats-officedocument.presentationml.tags+xml"/>
  <Override PartName="/ppt/notesSlides/notesSlide4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46.xml" ContentType="application/vnd.openxmlformats-officedocument.presentationml.notesSlide+xml"/>
  <Override PartName="/ppt/tags/tag66.xml" ContentType="application/vnd.openxmlformats-officedocument.presentationml.tags+xml"/>
  <Override PartName="/ppt/notesSlides/notesSlide47.xml" ContentType="application/vnd.openxmlformats-officedocument.presentationml.notesSlide+xml"/>
  <Override PartName="/ppt/tags/tag67.xml" ContentType="application/vnd.openxmlformats-officedocument.presentationml.tags+xml"/>
  <Override PartName="/ppt/notesSlides/notesSlide48.xml" ContentType="application/vnd.openxmlformats-officedocument.presentationml.notesSlide+xml"/>
  <Override PartName="/ppt/tags/tag68.xml" ContentType="application/vnd.openxmlformats-officedocument.presentationml.tags+xml"/>
  <Override PartName="/ppt/notesSlides/notesSlide49.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50.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5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52.xml" ContentType="application/vnd.openxmlformats-officedocument.presentationml.notesSlide+xml"/>
  <Override PartName="/ppt/tags/tag75.xml" ContentType="application/vnd.openxmlformats-officedocument.presentationml.tags+xml"/>
  <Override PartName="/ppt/notesSlides/notesSlide53.xml" ContentType="application/vnd.openxmlformats-officedocument.presentationml.notesSlide+xml"/>
  <Override PartName="/ppt/tags/tag76.xml" ContentType="application/vnd.openxmlformats-officedocument.presentationml.tags+xml"/>
  <Override PartName="/ppt/notesSlides/notesSlide54.xml" ContentType="application/vnd.openxmlformats-officedocument.presentationml.notesSlide+xml"/>
  <Override PartName="/ppt/tags/tag77.xml" ContentType="application/vnd.openxmlformats-officedocument.presentationml.tags+xml"/>
  <Override PartName="/ppt/notesSlides/notesSlide55.xml" ContentType="application/vnd.openxmlformats-officedocument.presentationml.notesSlide+xml"/>
  <Override PartName="/ppt/tags/tag78.xml" ContentType="application/vnd.openxmlformats-officedocument.presentationml.tags+xml"/>
  <Override PartName="/ppt/notesSlides/notesSlide5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57.xml" ContentType="application/vnd.openxmlformats-officedocument.presentationml.notesSlide+xml"/>
  <Override PartName="/ppt/tags/tag81.xml" ContentType="application/vnd.openxmlformats-officedocument.presentationml.tags+xml"/>
  <Override PartName="/ppt/notesSlides/notesSlide58.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59.xml" ContentType="application/vnd.openxmlformats-officedocument.presentationml.notesSlide+xml"/>
  <Override PartName="/ppt/tags/tag85.xml" ContentType="application/vnd.openxmlformats-officedocument.presentationml.tags+xml"/>
  <Override PartName="/ppt/notesSlides/notesSlide60.xml" ContentType="application/vnd.openxmlformats-officedocument.presentationml.notesSlide+xml"/>
  <Override PartName="/ppt/tags/tag86.xml" ContentType="application/vnd.openxmlformats-officedocument.presentationml.tags+xml"/>
  <Override PartName="/ppt/notesSlides/notesSlide61.xml" ContentType="application/vnd.openxmlformats-officedocument.presentationml.notesSlide+xml"/>
  <Override PartName="/ppt/tags/tag87.xml" ContentType="application/vnd.openxmlformats-officedocument.presentationml.tags+xml"/>
  <Override PartName="/ppt/notesSlides/notesSlide62.xml" ContentType="application/vnd.openxmlformats-officedocument.presentationml.notesSlide+xml"/>
  <Override PartName="/ppt/tags/tag88.xml" ContentType="application/vnd.openxmlformats-officedocument.presentationml.tags+xml"/>
  <Override PartName="/ppt/notesSlides/notesSlide63.xml" ContentType="application/vnd.openxmlformats-officedocument.presentationml.notesSlide+xml"/>
  <Override PartName="/ppt/tags/tag89.xml" ContentType="application/vnd.openxmlformats-officedocument.presentationml.tags+xml"/>
  <Override PartName="/ppt/notesSlides/notesSlide6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65.xml" ContentType="application/vnd.openxmlformats-officedocument.presentationml.notesSlide+xml"/>
  <Override PartName="/ppt/tags/tag97.xml" ContentType="application/vnd.openxmlformats-officedocument.presentationml.tags+xml"/>
  <Override PartName="/ppt/notesSlides/notesSlide66.xml" ContentType="application/vnd.openxmlformats-officedocument.presentationml.notesSlide+xml"/>
  <Override PartName="/ppt/tags/tag98.xml" ContentType="application/vnd.openxmlformats-officedocument.presentationml.tags+xml"/>
  <Override PartName="/ppt/notesSlides/notesSlide67.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68.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9.xml" ContentType="application/vnd.openxmlformats-officedocument.presentationml.notesSlide+xml"/>
  <Override PartName="/ppt/tags/tag103.xml" ContentType="application/vnd.openxmlformats-officedocument.presentationml.tags+xml"/>
  <Override PartName="/ppt/notesSlides/notesSlide70.xml" ContentType="application/vnd.openxmlformats-officedocument.presentationml.notesSlide+xml"/>
  <Override PartName="/ppt/tags/tag104.xml" ContentType="application/vnd.openxmlformats-officedocument.presentationml.tags+xml"/>
  <Override PartName="/ppt/notesSlides/notesSlide71.xml" ContentType="application/vnd.openxmlformats-officedocument.presentationml.notesSlide+xml"/>
  <Override PartName="/ppt/tags/tag105.xml" ContentType="application/vnd.openxmlformats-officedocument.presentationml.tags+xml"/>
  <Override PartName="/ppt/notesSlides/notesSlide72.xml" ContentType="application/vnd.openxmlformats-officedocument.presentationml.notesSlide+xml"/>
  <Override PartName="/ppt/tags/tag106.xml" ContentType="application/vnd.openxmlformats-officedocument.presentationml.tags+xml"/>
  <Override PartName="/ppt/notesSlides/notesSlide73.xml" ContentType="application/vnd.openxmlformats-officedocument.presentationml.notesSlide+xml"/>
  <Override PartName="/ppt/tags/tag107.xml" ContentType="application/vnd.openxmlformats-officedocument.presentationml.tags+xml"/>
  <Override PartName="/ppt/notesSlides/notesSlide74.xml" ContentType="application/vnd.openxmlformats-officedocument.presentationml.notesSlide+xml"/>
  <Override PartName="/ppt/tags/tag108.xml" ContentType="application/vnd.openxmlformats-officedocument.presentationml.tags+xml"/>
  <Override PartName="/ppt/notesSlides/notesSlide75.xml" ContentType="application/vnd.openxmlformats-officedocument.presentationml.notesSlide+xml"/>
  <Override PartName="/ppt/tags/tag109.xml" ContentType="application/vnd.openxmlformats-officedocument.presentationml.tags+xml"/>
  <Override PartName="/ppt/notesSlides/notesSlide76.xml" ContentType="application/vnd.openxmlformats-officedocument.presentationml.notesSlide+xml"/>
  <Override PartName="/ppt/tags/tag110.xml" ContentType="application/vnd.openxmlformats-officedocument.presentationml.tags+xml"/>
  <Override PartName="/ppt/notesSlides/notesSlide77.xml" ContentType="application/vnd.openxmlformats-officedocument.presentationml.notesSlide+xml"/>
  <Override PartName="/ppt/tags/tag111.xml" ContentType="application/vnd.openxmlformats-officedocument.presentationml.tags+xml"/>
  <Override PartName="/ppt/notesSlides/notesSlide78.xml" ContentType="application/vnd.openxmlformats-officedocument.presentationml.notesSlide+xml"/>
  <Override PartName="/ppt/tags/tag112.xml" ContentType="application/vnd.openxmlformats-officedocument.presentationml.tags+xml"/>
  <Override PartName="/ppt/notesSlides/notesSlide79.xml" ContentType="application/vnd.openxmlformats-officedocument.presentationml.notesSlide+xml"/>
  <Override PartName="/ppt/tags/tag113.xml" ContentType="application/vnd.openxmlformats-officedocument.presentationml.tags+xml"/>
  <Override PartName="/ppt/notesSlides/notesSlide80.xml" ContentType="application/vnd.openxmlformats-officedocument.presentationml.notesSlide+xml"/>
  <Override PartName="/ppt/tags/tag114.xml" ContentType="application/vnd.openxmlformats-officedocument.presentationml.tags+xml"/>
  <Override PartName="/ppt/notesSlides/notesSlide81.xml" ContentType="application/vnd.openxmlformats-officedocument.presentationml.notesSlide+xml"/>
  <Override PartName="/ppt/tags/tag115.xml" ContentType="application/vnd.openxmlformats-officedocument.presentationml.tags+xml"/>
  <Override PartName="/ppt/notesSlides/notesSlide82.xml" ContentType="application/vnd.openxmlformats-officedocument.presentationml.notesSlide+xml"/>
  <Override PartName="/ppt/tags/tag116.xml" ContentType="application/vnd.openxmlformats-officedocument.presentationml.tags+xml"/>
  <Override PartName="/ppt/notesSlides/notesSlide83.xml" ContentType="application/vnd.openxmlformats-officedocument.presentationml.notesSlide+xml"/>
  <Override PartName="/ppt/tags/tag117.xml" ContentType="application/vnd.openxmlformats-officedocument.presentationml.tags+xml"/>
  <Override PartName="/ppt/notesSlides/notesSlide84.xml" ContentType="application/vnd.openxmlformats-officedocument.presentationml.notesSlide+xml"/>
  <Override PartName="/ppt/tags/tag118.xml" ContentType="application/vnd.openxmlformats-officedocument.presentationml.tags+xml"/>
  <Override PartName="/ppt/notesSlides/notesSlide85.xml" ContentType="application/vnd.openxmlformats-officedocument.presentationml.notesSlide+xml"/>
  <Override PartName="/ppt/tags/tag119.xml" ContentType="application/vnd.openxmlformats-officedocument.presentationml.tags+xml"/>
  <Override PartName="/ppt/notesSlides/notesSlide86.xml" ContentType="application/vnd.openxmlformats-officedocument.presentationml.notesSlide+xml"/>
  <Override PartName="/ppt/tags/tag120.xml" ContentType="application/vnd.openxmlformats-officedocument.presentationml.tags+xml"/>
  <Override PartName="/ppt/notesSlides/notesSlide87.xml" ContentType="application/vnd.openxmlformats-officedocument.presentationml.notesSlide+xml"/>
  <Override PartName="/ppt/tags/tag121.xml" ContentType="application/vnd.openxmlformats-officedocument.presentationml.tags+xml"/>
  <Override PartName="/ppt/notesSlides/notesSlide88.xml" ContentType="application/vnd.openxmlformats-officedocument.presentationml.notesSlide+xml"/>
  <Override PartName="/ppt/tags/tag122.xml" ContentType="application/vnd.openxmlformats-officedocument.presentationml.tags+xml"/>
  <Override PartName="/ppt/notesSlides/notesSlide89.xml" ContentType="application/vnd.openxmlformats-officedocument.presentationml.notesSlide+xml"/>
  <Override PartName="/ppt/tags/tag123.xml" ContentType="application/vnd.openxmlformats-officedocument.presentationml.tags+xml"/>
  <Override PartName="/ppt/notesSlides/notesSlide90.xml" ContentType="application/vnd.openxmlformats-officedocument.presentationml.notesSlide+xml"/>
  <Override PartName="/ppt/tags/tag124.xml" ContentType="application/vnd.openxmlformats-officedocument.presentationml.tags+xml"/>
  <Override PartName="/ppt/notesSlides/notesSlide91.xml" ContentType="application/vnd.openxmlformats-officedocument.presentationml.notesSlide+xml"/>
  <Override PartName="/ppt/tags/tag125.xml" ContentType="application/vnd.openxmlformats-officedocument.presentationml.tags+xml"/>
  <Override PartName="/ppt/notesSlides/notesSlide92.xml" ContentType="application/vnd.openxmlformats-officedocument.presentationml.notesSlide+xml"/>
  <Override PartName="/ppt/tags/tag126.xml" ContentType="application/vnd.openxmlformats-officedocument.presentationml.tags+xml"/>
  <Override PartName="/ppt/notesSlides/notesSlide93.xml" ContentType="application/vnd.openxmlformats-officedocument.presentationml.notesSlide+xml"/>
  <Override PartName="/ppt/tags/tag127.xml" ContentType="application/vnd.openxmlformats-officedocument.presentationml.tags+xml"/>
  <Override PartName="/ppt/notesSlides/notesSlide94.xml" ContentType="application/vnd.openxmlformats-officedocument.presentationml.notesSlide+xml"/>
  <Override PartName="/ppt/tags/tag128.xml" ContentType="application/vnd.openxmlformats-officedocument.presentationml.tags+xml"/>
  <Override PartName="/ppt/notesSlides/notesSlide95.xml" ContentType="application/vnd.openxmlformats-officedocument.presentationml.notesSlide+xml"/>
  <Override PartName="/ppt/tags/tag129.xml" ContentType="application/vnd.openxmlformats-officedocument.presentationml.tags+xml"/>
  <Override PartName="/ppt/notesSlides/notesSlide96.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97.xml" ContentType="application/vnd.openxmlformats-officedocument.presentationml.notesSlide+xml"/>
  <Override PartName="/ppt/tags/tag132.xml" ContentType="application/vnd.openxmlformats-officedocument.presentationml.tags+xml"/>
  <Override PartName="/ppt/notesSlides/notesSlide98.xml" ContentType="application/vnd.openxmlformats-officedocument.presentationml.notesSlide+xml"/>
  <Override PartName="/ppt/tags/tag133.xml" ContentType="application/vnd.openxmlformats-officedocument.presentationml.tags+xml"/>
  <Override PartName="/ppt/notesSlides/notesSlide99.xml" ContentType="application/vnd.openxmlformats-officedocument.presentationml.notesSlide+xml"/>
  <Override PartName="/ppt/tags/tag134.xml" ContentType="application/vnd.openxmlformats-officedocument.presentationml.tags+xml"/>
  <Override PartName="/ppt/notesSlides/notesSlide100.xml" ContentType="application/vnd.openxmlformats-officedocument.presentationml.notesSlide+xml"/>
  <Override PartName="/ppt/tags/tag135.xml" ContentType="application/vnd.openxmlformats-officedocument.presentationml.tags+xml"/>
  <Override PartName="/ppt/notesSlides/notesSlide101.xml" ContentType="application/vnd.openxmlformats-officedocument.presentationml.notesSlide+xml"/>
  <Override PartName="/ppt/tags/tag136.xml" ContentType="application/vnd.openxmlformats-officedocument.presentationml.tags+xml"/>
  <Override PartName="/ppt/notesSlides/notesSlide102.xml" ContentType="application/vnd.openxmlformats-officedocument.presentationml.notesSlide+xml"/>
  <Override PartName="/ppt/tags/tag137.xml" ContentType="application/vnd.openxmlformats-officedocument.presentationml.tags+xml"/>
  <Override PartName="/ppt/notesSlides/notesSlide103.xml" ContentType="application/vnd.openxmlformats-officedocument.presentationml.notesSlide+xml"/>
  <Override PartName="/ppt/tags/tag138.xml" ContentType="application/vnd.openxmlformats-officedocument.presentationml.tags+xml"/>
  <Override PartName="/ppt/notesSlides/notesSlide104.xml" ContentType="application/vnd.openxmlformats-officedocument.presentationml.notesSlide+xml"/>
  <Override PartName="/ppt/tags/tag139.xml" ContentType="application/vnd.openxmlformats-officedocument.presentationml.tags+xml"/>
  <Override PartName="/ppt/notesSlides/notesSlide105.xml" ContentType="application/vnd.openxmlformats-officedocument.presentationml.notesSlide+xml"/>
  <Override PartName="/ppt/tags/tag140.xml" ContentType="application/vnd.openxmlformats-officedocument.presentationml.tags+xml"/>
  <Override PartName="/ppt/notesSlides/notesSlide106.xml" ContentType="application/vnd.openxmlformats-officedocument.presentationml.notesSlide+xml"/>
  <Override PartName="/ppt/tags/tag141.xml" ContentType="application/vnd.openxmlformats-officedocument.presentationml.tags+xml"/>
  <Override PartName="/ppt/notesSlides/notesSlide107.xml" ContentType="application/vnd.openxmlformats-officedocument.presentationml.notesSlide+xml"/>
  <Override PartName="/ppt/tags/tag142.xml" ContentType="application/vnd.openxmlformats-officedocument.presentationml.tags+xml"/>
  <Override PartName="/ppt/notesSlides/notesSlide108.xml" ContentType="application/vnd.openxmlformats-officedocument.presentationml.notesSlide+xml"/>
  <Override PartName="/ppt/tags/tag143.xml" ContentType="application/vnd.openxmlformats-officedocument.presentationml.tags+xml"/>
  <Override PartName="/ppt/notesSlides/notesSlide109.xml" ContentType="application/vnd.openxmlformats-officedocument.presentationml.notesSlide+xml"/>
  <Override PartName="/ppt/tags/tag144.xml" ContentType="application/vnd.openxmlformats-officedocument.presentationml.tags+xml"/>
  <Override PartName="/ppt/notesSlides/notesSlide110.xml" ContentType="application/vnd.openxmlformats-officedocument.presentationml.notesSlide+xml"/>
  <Override PartName="/ppt/tags/tag145.xml" ContentType="application/vnd.openxmlformats-officedocument.presentationml.tags+xml"/>
  <Override PartName="/ppt/notesSlides/notesSlide111.xml" ContentType="application/vnd.openxmlformats-officedocument.presentationml.notesSlide+xml"/>
  <Override PartName="/ppt/tags/tag146.xml" ContentType="application/vnd.openxmlformats-officedocument.presentationml.tags+xml"/>
  <Override PartName="/ppt/notesSlides/notesSlide112.xml" ContentType="application/vnd.openxmlformats-officedocument.presentationml.notesSlide+xml"/>
  <Override PartName="/ppt/tags/tag147.xml" ContentType="application/vnd.openxmlformats-officedocument.presentationml.tags+xml"/>
  <Override PartName="/ppt/notesSlides/notesSlide113.xml" ContentType="application/vnd.openxmlformats-officedocument.presentationml.notesSlide+xml"/>
  <Override PartName="/ppt/tags/tag148.xml" ContentType="application/vnd.openxmlformats-officedocument.presentationml.tags+xml"/>
  <Override PartName="/ppt/notesSlides/notesSlide114.xml" ContentType="application/vnd.openxmlformats-officedocument.presentationml.notesSlide+xml"/>
  <Override PartName="/ppt/tags/tag149.xml" ContentType="application/vnd.openxmlformats-officedocument.presentationml.tags+xml"/>
  <Override PartName="/ppt/notesSlides/notesSlide115.xml" ContentType="application/vnd.openxmlformats-officedocument.presentationml.notesSlide+xml"/>
  <Override PartName="/ppt/tags/tag150.xml" ContentType="application/vnd.openxmlformats-officedocument.presentationml.tags+xml"/>
  <Override PartName="/ppt/notesSlides/notesSlide116.xml" ContentType="application/vnd.openxmlformats-officedocument.presentationml.notesSlide+xml"/>
  <Override PartName="/ppt/tags/tag151.xml" ContentType="application/vnd.openxmlformats-officedocument.presentationml.tags+xml"/>
  <Override PartName="/ppt/notesSlides/notesSlide117.xml" ContentType="application/vnd.openxmlformats-officedocument.presentationml.notesSlide+xml"/>
  <Override PartName="/ppt/tags/tag152.xml" ContentType="application/vnd.openxmlformats-officedocument.presentationml.tags+xml"/>
  <Override PartName="/ppt/notesSlides/notesSlide118.xml" ContentType="application/vnd.openxmlformats-officedocument.presentationml.notesSlide+xml"/>
  <Override PartName="/ppt/tags/tag153.xml" ContentType="application/vnd.openxmlformats-officedocument.presentationml.tags+xml"/>
  <Override PartName="/ppt/notesSlides/notesSlide119.xml" ContentType="application/vnd.openxmlformats-officedocument.presentationml.notesSlide+xml"/>
  <Override PartName="/ppt/tags/tag154.xml" ContentType="application/vnd.openxmlformats-officedocument.presentationml.tags+xml"/>
  <Override PartName="/ppt/notesSlides/notesSlide120.xml" ContentType="application/vnd.openxmlformats-officedocument.presentationml.notesSlide+xml"/>
  <Override PartName="/ppt/tags/tag155.xml" ContentType="application/vnd.openxmlformats-officedocument.presentationml.tags+xml"/>
  <Override PartName="/ppt/notesSlides/notesSlide121.xml" ContentType="application/vnd.openxmlformats-officedocument.presentationml.notesSlide+xml"/>
  <Override PartName="/ppt/tags/tag156.xml" ContentType="application/vnd.openxmlformats-officedocument.presentationml.tags+xml"/>
  <Override PartName="/ppt/notesSlides/notesSlide122.xml" ContentType="application/vnd.openxmlformats-officedocument.presentationml.notesSlide+xml"/>
  <Override PartName="/ppt/tags/tag157.xml" ContentType="application/vnd.openxmlformats-officedocument.presentationml.tags+xml"/>
  <Override PartName="/ppt/notesSlides/notesSlide123.xml" ContentType="application/vnd.openxmlformats-officedocument.presentationml.notesSlide+xml"/>
  <Override PartName="/ppt/tags/tag158.xml" ContentType="application/vnd.openxmlformats-officedocument.presentationml.tags+xml"/>
  <Override PartName="/ppt/notesSlides/notesSlide124.xml" ContentType="application/vnd.openxmlformats-officedocument.presentationml.notesSlide+xml"/>
  <Override PartName="/ppt/tags/tag159.xml" ContentType="application/vnd.openxmlformats-officedocument.presentationml.tags+xml"/>
  <Override PartName="/ppt/notesSlides/notesSlide125.xml" ContentType="application/vnd.openxmlformats-officedocument.presentationml.notesSlide+xml"/>
  <Override PartName="/ppt/tags/tag160.xml" ContentType="application/vnd.openxmlformats-officedocument.presentationml.tags+xml"/>
  <Override PartName="/ppt/notesSlides/notesSlide126.xml" ContentType="application/vnd.openxmlformats-officedocument.presentationml.notesSlide+xml"/>
  <Override PartName="/ppt/tags/tag161.xml" ContentType="application/vnd.openxmlformats-officedocument.presentationml.tags+xml"/>
  <Override PartName="/ppt/notesSlides/notesSlide127.xml" ContentType="application/vnd.openxmlformats-officedocument.presentationml.notesSlide+xml"/>
  <Override PartName="/ppt/tags/tag162.xml" ContentType="application/vnd.openxmlformats-officedocument.presentationml.tags+xml"/>
  <Override PartName="/ppt/notesSlides/notesSlide128.xml" ContentType="application/vnd.openxmlformats-officedocument.presentationml.notesSlide+xml"/>
  <Override PartName="/ppt/tags/tag163.xml" ContentType="application/vnd.openxmlformats-officedocument.presentationml.tags+xml"/>
  <Override PartName="/ppt/notesSlides/notesSlide129.xml" ContentType="application/vnd.openxmlformats-officedocument.presentationml.notesSlide+xml"/>
  <Override PartName="/ppt/tags/tag164.xml" ContentType="application/vnd.openxmlformats-officedocument.presentationml.tags+xml"/>
  <Override PartName="/ppt/notesSlides/notesSlide130.xml" ContentType="application/vnd.openxmlformats-officedocument.presentationml.notesSlide+xml"/>
  <Override PartName="/ppt/tags/tag165.xml" ContentType="application/vnd.openxmlformats-officedocument.presentationml.tags+xml"/>
  <Override PartName="/ppt/notesSlides/notesSlide131.xml" ContentType="application/vnd.openxmlformats-officedocument.presentationml.notesSlide+xml"/>
  <Override PartName="/ppt/tags/tag166.xml" ContentType="application/vnd.openxmlformats-officedocument.presentationml.tags+xml"/>
  <Override PartName="/ppt/notesSlides/notesSlide132.xml" ContentType="application/vnd.openxmlformats-officedocument.presentationml.notesSlide+xml"/>
  <Override PartName="/ppt/tags/tag167.xml" ContentType="application/vnd.openxmlformats-officedocument.presentationml.tags+xml"/>
  <Override PartName="/ppt/notesSlides/notesSlide133.xml" ContentType="application/vnd.openxmlformats-officedocument.presentationml.notesSlide+xml"/>
  <Override PartName="/ppt/tags/tag168.xml" ContentType="application/vnd.openxmlformats-officedocument.presentationml.tags+xml"/>
  <Override PartName="/ppt/notesSlides/notesSlide134.xml" ContentType="application/vnd.openxmlformats-officedocument.presentationml.notesSlide+xml"/>
  <Override PartName="/ppt/tags/tag169.xml" ContentType="application/vnd.openxmlformats-officedocument.presentationml.tags+xml"/>
  <Override PartName="/ppt/notesSlides/notesSlide135.xml" ContentType="application/vnd.openxmlformats-officedocument.presentationml.notesSlide+xml"/>
  <Override PartName="/ppt/tags/tag170.xml" ContentType="application/vnd.openxmlformats-officedocument.presentationml.tags+xml"/>
  <Override PartName="/ppt/notesSlides/notesSlide136.xml" ContentType="application/vnd.openxmlformats-officedocument.presentationml.notesSlide+xml"/>
  <Override PartName="/ppt/tags/tag171.xml" ContentType="application/vnd.openxmlformats-officedocument.presentationml.tags+xml"/>
  <Override PartName="/ppt/notesSlides/notesSlide137.xml" ContentType="application/vnd.openxmlformats-officedocument.presentationml.notesSlide+xml"/>
  <Override PartName="/ppt/tags/tag172.xml" ContentType="application/vnd.openxmlformats-officedocument.presentationml.tags+xml"/>
  <Override PartName="/ppt/notesSlides/notesSlide138.xml" ContentType="application/vnd.openxmlformats-officedocument.presentationml.notesSlide+xml"/>
  <Override PartName="/ppt/tags/tag173.xml" ContentType="application/vnd.openxmlformats-officedocument.presentationml.tags+xml"/>
  <Override PartName="/ppt/notesSlides/notesSlide139.xml" ContentType="application/vnd.openxmlformats-officedocument.presentationml.notesSlide+xml"/>
  <Override PartName="/ppt/tags/tag174.xml" ContentType="application/vnd.openxmlformats-officedocument.presentationml.tags+xml"/>
  <Override PartName="/ppt/notesSlides/notesSlide140.xml" ContentType="application/vnd.openxmlformats-officedocument.presentationml.notesSlide+xml"/>
  <Override PartName="/ppt/tags/tag175.xml" ContentType="application/vnd.openxmlformats-officedocument.presentationml.tags+xml"/>
  <Override PartName="/ppt/notesSlides/notesSlide141.xml" ContentType="application/vnd.openxmlformats-officedocument.presentationml.notesSlide+xml"/>
  <Override PartName="/ppt/tags/tag176.xml" ContentType="application/vnd.openxmlformats-officedocument.presentationml.tags+xml"/>
  <Override PartName="/ppt/notesSlides/notesSlide1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 id="2147483775" r:id="rId2"/>
    <p:sldMasterId id="2147483787" r:id="rId3"/>
    <p:sldMasterId id="2147483799" r:id="rId4"/>
    <p:sldMasterId id="2147483811" r:id="rId5"/>
  </p:sldMasterIdLst>
  <p:notesMasterIdLst>
    <p:notesMasterId r:id="rId161"/>
  </p:notesMasterIdLst>
  <p:handoutMasterIdLst>
    <p:handoutMasterId r:id="rId162"/>
  </p:handoutMasterIdLst>
  <p:sldIdLst>
    <p:sldId id="257" r:id="rId6"/>
    <p:sldId id="272" r:id="rId7"/>
    <p:sldId id="389" r:id="rId8"/>
    <p:sldId id="390" r:id="rId9"/>
    <p:sldId id="391" r:id="rId10"/>
    <p:sldId id="392" r:id="rId11"/>
    <p:sldId id="393" r:id="rId12"/>
    <p:sldId id="394" r:id="rId13"/>
    <p:sldId id="395" r:id="rId14"/>
    <p:sldId id="396" r:id="rId15"/>
    <p:sldId id="397" r:id="rId16"/>
    <p:sldId id="398" r:id="rId17"/>
    <p:sldId id="399" r:id="rId18"/>
    <p:sldId id="400" r:id="rId19"/>
    <p:sldId id="401" r:id="rId20"/>
    <p:sldId id="402" r:id="rId21"/>
    <p:sldId id="403" r:id="rId22"/>
    <p:sldId id="404" r:id="rId23"/>
    <p:sldId id="406" r:id="rId24"/>
    <p:sldId id="407" r:id="rId25"/>
    <p:sldId id="408" r:id="rId26"/>
    <p:sldId id="409" r:id="rId27"/>
    <p:sldId id="410" r:id="rId28"/>
    <p:sldId id="411" r:id="rId29"/>
    <p:sldId id="412" r:id="rId30"/>
    <p:sldId id="413" r:id="rId31"/>
    <p:sldId id="414" r:id="rId32"/>
    <p:sldId id="415" r:id="rId33"/>
    <p:sldId id="416" r:id="rId34"/>
    <p:sldId id="417" r:id="rId35"/>
    <p:sldId id="418" r:id="rId36"/>
    <p:sldId id="419" r:id="rId37"/>
    <p:sldId id="420" r:id="rId38"/>
    <p:sldId id="421" r:id="rId39"/>
    <p:sldId id="422" r:id="rId40"/>
    <p:sldId id="423" r:id="rId41"/>
    <p:sldId id="424" r:id="rId42"/>
    <p:sldId id="425" r:id="rId43"/>
    <p:sldId id="426" r:id="rId44"/>
    <p:sldId id="427" r:id="rId45"/>
    <p:sldId id="428" r:id="rId46"/>
    <p:sldId id="429" r:id="rId47"/>
    <p:sldId id="430" r:id="rId48"/>
    <p:sldId id="431" r:id="rId49"/>
    <p:sldId id="432" r:id="rId50"/>
    <p:sldId id="433" r:id="rId51"/>
    <p:sldId id="434" r:id="rId52"/>
    <p:sldId id="435" r:id="rId53"/>
    <p:sldId id="436" r:id="rId54"/>
    <p:sldId id="437" r:id="rId55"/>
    <p:sldId id="438" r:id="rId56"/>
    <p:sldId id="439" r:id="rId57"/>
    <p:sldId id="440" r:id="rId58"/>
    <p:sldId id="441" r:id="rId59"/>
    <p:sldId id="442" r:id="rId60"/>
    <p:sldId id="261"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385" r:id="rId90"/>
    <p:sldId id="336" r:id="rId91"/>
    <p:sldId id="338" r:id="rId92"/>
    <p:sldId id="317" r:id="rId93"/>
    <p:sldId id="318" r:id="rId94"/>
    <p:sldId id="319" r:id="rId95"/>
    <p:sldId id="339" r:id="rId96"/>
    <p:sldId id="340" r:id="rId97"/>
    <p:sldId id="386" r:id="rId98"/>
    <p:sldId id="387" r:id="rId99"/>
    <p:sldId id="322" r:id="rId100"/>
    <p:sldId id="341" r:id="rId101"/>
    <p:sldId id="323" r:id="rId102"/>
    <p:sldId id="324" r:id="rId103"/>
    <p:sldId id="325" r:id="rId104"/>
    <p:sldId id="326" r:id="rId105"/>
    <p:sldId id="342" r:id="rId106"/>
    <p:sldId id="343" r:id="rId107"/>
    <p:sldId id="388" r:id="rId108"/>
    <p:sldId id="302" r:id="rId109"/>
    <p:sldId id="280" r:id="rId110"/>
    <p:sldId id="327" r:id="rId111"/>
    <p:sldId id="256" r:id="rId112"/>
    <p:sldId id="303" r:id="rId113"/>
    <p:sldId id="273" r:id="rId114"/>
    <p:sldId id="345" r:id="rId115"/>
    <p:sldId id="304" r:id="rId116"/>
    <p:sldId id="346" r:id="rId117"/>
    <p:sldId id="305" r:id="rId118"/>
    <p:sldId id="275" r:id="rId119"/>
    <p:sldId id="281" r:id="rId120"/>
    <p:sldId id="347" r:id="rId121"/>
    <p:sldId id="348" r:id="rId122"/>
    <p:sldId id="349" r:id="rId123"/>
    <p:sldId id="306" r:id="rId124"/>
    <p:sldId id="307" r:id="rId125"/>
    <p:sldId id="350" r:id="rId126"/>
    <p:sldId id="328" r:id="rId127"/>
    <p:sldId id="329" r:id="rId128"/>
    <p:sldId id="308" r:id="rId129"/>
    <p:sldId id="309" r:id="rId130"/>
    <p:sldId id="310" r:id="rId131"/>
    <p:sldId id="311" r:id="rId132"/>
    <p:sldId id="312" r:id="rId133"/>
    <p:sldId id="330" r:id="rId134"/>
    <p:sldId id="313" r:id="rId135"/>
    <p:sldId id="314" r:id="rId136"/>
    <p:sldId id="315" r:id="rId137"/>
    <p:sldId id="331" r:id="rId138"/>
    <p:sldId id="332" r:id="rId139"/>
    <p:sldId id="351" r:id="rId140"/>
    <p:sldId id="352" r:id="rId141"/>
    <p:sldId id="353" r:id="rId142"/>
    <p:sldId id="354" r:id="rId143"/>
    <p:sldId id="355" r:id="rId144"/>
    <p:sldId id="333" r:id="rId145"/>
    <p:sldId id="334" r:id="rId146"/>
    <p:sldId id="335" r:id="rId147"/>
    <p:sldId id="320" r:id="rId148"/>
    <p:sldId id="321" r:id="rId149"/>
    <p:sldId id="356" r:id="rId150"/>
    <p:sldId id="290" r:id="rId151"/>
    <p:sldId id="263" r:id="rId152"/>
    <p:sldId id="289" r:id="rId153"/>
    <p:sldId id="264" r:id="rId154"/>
    <p:sldId id="266" r:id="rId155"/>
    <p:sldId id="292" r:id="rId156"/>
    <p:sldId id="294" r:id="rId157"/>
    <p:sldId id="293" r:id="rId158"/>
    <p:sldId id="295" r:id="rId159"/>
    <p:sldId id="443" r:id="rId1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2" d="100"/>
          <a:sy n="102" d="100"/>
        </p:scale>
        <p:origin x="20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theme" Target="theme/theme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B7D684-CA4F-40AE-A9BA-1A16BBAD17E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E75D27FA-1703-475D-8B58-70E0ACDBF418}">
      <dgm:prSet custT="1"/>
      <dgm:spPr/>
      <dgm:t>
        <a:bodyPr/>
        <a:lstStyle/>
        <a:p>
          <a:r>
            <a:rPr lang="en-US" sz="2000" dirty="0"/>
            <a:t>League Quick-Start Checklist</a:t>
          </a:r>
        </a:p>
        <a:p>
          <a:r>
            <a:rPr lang="en-US" sz="2000" dirty="0"/>
            <a:t>USBC League Cards – named and blank</a:t>
          </a:r>
        </a:p>
        <a:p>
          <a:r>
            <a:rPr lang="en-US" sz="2000" dirty="0"/>
            <a:t>League Dues Worksheet</a:t>
          </a:r>
        </a:p>
      </dgm:t>
    </dgm:pt>
    <dgm:pt modelId="{66DA2242-F9DA-43F9-9255-8A190294EE61}" type="parTrans" cxnId="{45602D7E-74EF-4E83-9F14-6FEFE017EA78}">
      <dgm:prSet/>
      <dgm:spPr/>
      <dgm:t>
        <a:bodyPr/>
        <a:lstStyle/>
        <a:p>
          <a:endParaRPr lang="en-US"/>
        </a:p>
      </dgm:t>
    </dgm:pt>
    <dgm:pt modelId="{413B8BFC-939A-4D83-BB12-D87E5403FA69}" type="sibTrans" cxnId="{45602D7E-74EF-4E83-9F14-6FEFE017EA78}">
      <dgm:prSet/>
      <dgm:spPr/>
      <dgm:t>
        <a:bodyPr/>
        <a:lstStyle/>
        <a:p>
          <a:endParaRPr lang="en-US"/>
        </a:p>
      </dgm:t>
    </dgm:pt>
    <dgm:pt modelId="{497458B4-E60F-45BE-9407-97BDEC289D36}">
      <dgm:prSet custT="1"/>
      <dgm:spPr/>
      <dgm:t>
        <a:bodyPr/>
        <a:lstStyle/>
        <a:p>
          <a:r>
            <a:rPr lang="en-US" sz="2000" dirty="0"/>
            <a:t>League Sanction Application</a:t>
          </a:r>
        </a:p>
        <a:p>
          <a:r>
            <a:rPr lang="en-US" sz="2000" dirty="0"/>
            <a:t>USBC/Local Awards Form: </a:t>
          </a:r>
          <a:r>
            <a:rPr lang="en-US" sz="2000" dirty="0">
              <a:solidFill>
                <a:srgbClr val="FF0000"/>
              </a:solidFill>
            </a:rPr>
            <a:t>New Criteria</a:t>
          </a:r>
          <a:endParaRPr lang="en-US" sz="2000" dirty="0"/>
        </a:p>
      </dgm:t>
    </dgm:pt>
    <dgm:pt modelId="{C25D4FC2-B2A9-4E59-98DA-687BC251A7DD}" type="parTrans" cxnId="{C42C0C6A-C117-4C6C-8BC6-9AC16C18AA57}">
      <dgm:prSet/>
      <dgm:spPr/>
      <dgm:t>
        <a:bodyPr/>
        <a:lstStyle/>
        <a:p>
          <a:endParaRPr lang="en-US"/>
        </a:p>
      </dgm:t>
    </dgm:pt>
    <dgm:pt modelId="{EA0BFCDC-D7A2-4EA9-A4C7-44E671028B7B}" type="sibTrans" cxnId="{C42C0C6A-C117-4C6C-8BC6-9AC16C18AA57}">
      <dgm:prSet/>
      <dgm:spPr/>
      <dgm:t>
        <a:bodyPr/>
        <a:lstStyle/>
        <a:p>
          <a:endParaRPr lang="en-US"/>
        </a:p>
      </dgm:t>
    </dgm:pt>
    <dgm:pt modelId="{2CF8BE83-02A0-45CE-805E-D93D0EF664A9}">
      <dgm:prSet custT="1"/>
      <dgm:spPr/>
      <dgm:t>
        <a:bodyPr/>
        <a:lstStyle/>
        <a:p>
          <a:r>
            <a:rPr lang="en-US" sz="2000" dirty="0"/>
            <a:t>Tournaments Schedule: Please announce at each league session.</a:t>
          </a:r>
        </a:p>
        <a:p>
          <a:r>
            <a:rPr lang="en-US" sz="2000" dirty="0"/>
            <a:t>Ice Breaker Tournament Flyer</a:t>
          </a:r>
        </a:p>
        <a:p>
          <a:r>
            <a:rPr lang="en-US" sz="2000" dirty="0"/>
            <a:t>Yard Sale Fundraiser Flyer</a:t>
          </a:r>
        </a:p>
      </dgm:t>
    </dgm:pt>
    <dgm:pt modelId="{1A365CBE-833C-47E5-805D-636E165198C8}" type="parTrans" cxnId="{9FF9AE28-27D0-45A7-9596-2645478EFF1A}">
      <dgm:prSet/>
      <dgm:spPr/>
      <dgm:t>
        <a:bodyPr/>
        <a:lstStyle/>
        <a:p>
          <a:endParaRPr lang="en-US"/>
        </a:p>
      </dgm:t>
    </dgm:pt>
    <dgm:pt modelId="{088A266A-0AAC-4F92-A981-8D2C86503811}" type="sibTrans" cxnId="{9FF9AE28-27D0-45A7-9596-2645478EFF1A}">
      <dgm:prSet/>
      <dgm:spPr/>
      <dgm:t>
        <a:bodyPr/>
        <a:lstStyle/>
        <a:p>
          <a:endParaRPr lang="en-US"/>
        </a:p>
      </dgm:t>
    </dgm:pt>
    <dgm:pt modelId="{BE1B6AB7-EEE5-435E-93CF-FCFECF421615}">
      <dgm:prSet/>
      <dgm:spPr/>
      <dgm:t>
        <a:bodyPr/>
        <a:lstStyle/>
        <a:p>
          <a:r>
            <a:rPr lang="en-US" dirty="0"/>
            <a:t>Awards word/adobe doc</a:t>
          </a:r>
        </a:p>
      </dgm:t>
    </dgm:pt>
    <dgm:pt modelId="{79CD0B07-3088-4655-9C8B-B0D945C444A7}" type="parTrans" cxnId="{6B1FD788-2DE4-4133-B97C-2EE0D7A73D0B}">
      <dgm:prSet/>
      <dgm:spPr/>
      <dgm:t>
        <a:bodyPr/>
        <a:lstStyle/>
        <a:p>
          <a:endParaRPr lang="en-US"/>
        </a:p>
      </dgm:t>
    </dgm:pt>
    <dgm:pt modelId="{A3DC2E04-8DAC-4325-AA71-9A5635EA21E4}" type="sibTrans" cxnId="{6B1FD788-2DE4-4133-B97C-2EE0D7A73D0B}">
      <dgm:prSet/>
      <dgm:spPr/>
      <dgm:t>
        <a:bodyPr/>
        <a:lstStyle/>
        <a:p>
          <a:endParaRPr lang="en-US"/>
        </a:p>
      </dgm:t>
    </dgm:pt>
    <dgm:pt modelId="{8EBA385D-F5D0-4881-A589-3B3FA5DE137A}">
      <dgm:prSet/>
      <dgm:spPr/>
      <dgm:t>
        <a:bodyPr/>
        <a:lstStyle/>
        <a:p>
          <a:r>
            <a:rPr lang="en-US" dirty="0"/>
            <a:t>USBC Rulebook</a:t>
          </a:r>
        </a:p>
      </dgm:t>
    </dgm:pt>
    <dgm:pt modelId="{91FCB939-0846-4967-9224-9514EB51D583}" type="parTrans" cxnId="{B069F815-8DBA-41A4-AE98-A272A11E74A0}">
      <dgm:prSet/>
      <dgm:spPr/>
      <dgm:t>
        <a:bodyPr/>
        <a:lstStyle/>
        <a:p>
          <a:endParaRPr lang="en-US"/>
        </a:p>
      </dgm:t>
    </dgm:pt>
    <dgm:pt modelId="{DC9E7BAD-14F3-4466-850D-32DD40AE5A60}" type="sibTrans" cxnId="{B069F815-8DBA-41A4-AE98-A272A11E74A0}">
      <dgm:prSet/>
      <dgm:spPr/>
      <dgm:t>
        <a:bodyPr/>
        <a:lstStyle/>
        <a:p>
          <a:endParaRPr lang="en-US"/>
        </a:p>
      </dgm:t>
    </dgm:pt>
    <dgm:pt modelId="{025BA99E-9ED4-4539-9220-45CF8C4E30CC}">
      <dgm:prSet/>
      <dgm:spPr/>
      <dgm:t>
        <a:bodyPr/>
        <a:lstStyle/>
        <a:p>
          <a:r>
            <a:rPr lang="en-US" dirty="0"/>
            <a:t>NUUSBCA Yearbook</a:t>
          </a:r>
        </a:p>
      </dgm:t>
    </dgm:pt>
    <dgm:pt modelId="{527DBB5A-9D6D-4DCD-8534-41BC00576E48}" type="parTrans" cxnId="{D4622522-58A9-48F4-8E2E-4FE88E6116F0}">
      <dgm:prSet/>
      <dgm:spPr/>
      <dgm:t>
        <a:bodyPr/>
        <a:lstStyle/>
        <a:p>
          <a:endParaRPr lang="en-US"/>
        </a:p>
      </dgm:t>
    </dgm:pt>
    <dgm:pt modelId="{44116689-918B-4275-93A6-7A42DB664138}" type="sibTrans" cxnId="{D4622522-58A9-48F4-8E2E-4FE88E6116F0}">
      <dgm:prSet/>
      <dgm:spPr/>
      <dgm:t>
        <a:bodyPr/>
        <a:lstStyle/>
        <a:p>
          <a:endParaRPr lang="en-US"/>
        </a:p>
      </dgm:t>
    </dgm:pt>
    <dgm:pt modelId="{ED9AF4BD-0464-4651-8FF5-816451B66233}">
      <dgm:prSet/>
      <dgm:spPr/>
      <dgm:t>
        <a:bodyPr/>
        <a:lstStyle/>
        <a:p>
          <a:r>
            <a:rPr lang="en-US" dirty="0"/>
            <a:t>CDE/BLS software NEW awards to import</a:t>
          </a:r>
        </a:p>
      </dgm:t>
    </dgm:pt>
    <dgm:pt modelId="{B1D57756-6DB6-4443-86B7-7A8DA5341203}" type="parTrans" cxnId="{0CE2473C-5A34-4E5A-91FE-957439008700}">
      <dgm:prSet/>
      <dgm:spPr/>
      <dgm:t>
        <a:bodyPr/>
        <a:lstStyle/>
        <a:p>
          <a:endParaRPr lang="en-US"/>
        </a:p>
      </dgm:t>
    </dgm:pt>
    <dgm:pt modelId="{625A29B4-B9FB-4092-B9BC-576AC72B7C20}" type="sibTrans" cxnId="{0CE2473C-5A34-4E5A-91FE-957439008700}">
      <dgm:prSet/>
      <dgm:spPr/>
      <dgm:t>
        <a:bodyPr/>
        <a:lstStyle/>
        <a:p>
          <a:endParaRPr lang="en-US"/>
        </a:p>
      </dgm:t>
    </dgm:pt>
    <dgm:pt modelId="{5EB7FF10-6137-4FB8-8ACC-20870A03DBB3}">
      <dgm:prSet/>
      <dgm:spPr/>
      <dgm:t>
        <a:bodyPr/>
        <a:lstStyle/>
        <a:p>
          <a:r>
            <a:rPr lang="en-US" dirty="0"/>
            <a:t>AVAILABLE ON THE WEBSITE: FORMS</a:t>
          </a:r>
        </a:p>
      </dgm:t>
    </dgm:pt>
    <dgm:pt modelId="{B5663805-1F1F-4367-997F-D27B5F9E8973}" type="sibTrans" cxnId="{C253FFB2-A46A-4CFC-9EFB-4B0C146DA4E5}">
      <dgm:prSet/>
      <dgm:spPr/>
      <dgm:t>
        <a:bodyPr/>
        <a:lstStyle/>
        <a:p>
          <a:endParaRPr lang="en-US"/>
        </a:p>
      </dgm:t>
    </dgm:pt>
    <dgm:pt modelId="{5DCF0C1D-8B6E-4DF6-BE4F-3B7E5E87A5BA}" type="parTrans" cxnId="{C253FFB2-A46A-4CFC-9EFB-4B0C146DA4E5}">
      <dgm:prSet/>
      <dgm:spPr/>
      <dgm:t>
        <a:bodyPr/>
        <a:lstStyle/>
        <a:p>
          <a:endParaRPr lang="en-US"/>
        </a:p>
      </dgm:t>
    </dgm:pt>
    <dgm:pt modelId="{DDE295B7-1816-4A41-B361-0388B6F363BB}" type="pres">
      <dgm:prSet presAssocID="{42B7D684-CA4F-40AE-A9BA-1A16BBAD17EF}" presName="linear" presStyleCnt="0">
        <dgm:presLayoutVars>
          <dgm:animLvl val="lvl"/>
          <dgm:resizeHandles val="exact"/>
        </dgm:presLayoutVars>
      </dgm:prSet>
      <dgm:spPr/>
    </dgm:pt>
    <dgm:pt modelId="{8FC08E98-F48F-4070-8573-C50734A78C3D}" type="pres">
      <dgm:prSet presAssocID="{E75D27FA-1703-475D-8B58-70E0ACDBF418}" presName="parentText" presStyleLbl="node1" presStyleIdx="0" presStyleCnt="4" custLinFactY="-39319" custLinFactNeighborX="-159" custLinFactNeighborY="-100000">
        <dgm:presLayoutVars>
          <dgm:chMax val="0"/>
          <dgm:bulletEnabled val="1"/>
        </dgm:presLayoutVars>
      </dgm:prSet>
      <dgm:spPr/>
    </dgm:pt>
    <dgm:pt modelId="{8AD80E69-2772-4D0E-95B1-E6455103AF79}" type="pres">
      <dgm:prSet presAssocID="{413B8BFC-939A-4D83-BB12-D87E5403FA69}" presName="spacer" presStyleCnt="0"/>
      <dgm:spPr/>
    </dgm:pt>
    <dgm:pt modelId="{30F35AC0-ED0A-4B69-A0FA-7525DF572263}" type="pres">
      <dgm:prSet presAssocID="{497458B4-E60F-45BE-9407-97BDEC289D36}" presName="parentText" presStyleLbl="node1" presStyleIdx="1" presStyleCnt="4" custLinFactNeighborY="-60025">
        <dgm:presLayoutVars>
          <dgm:chMax val="0"/>
          <dgm:bulletEnabled val="1"/>
        </dgm:presLayoutVars>
      </dgm:prSet>
      <dgm:spPr/>
    </dgm:pt>
    <dgm:pt modelId="{02219974-F728-4529-A4D8-07D31DFECB08}" type="pres">
      <dgm:prSet presAssocID="{EA0BFCDC-D7A2-4EA9-A4C7-44E671028B7B}" presName="spacer" presStyleCnt="0"/>
      <dgm:spPr/>
    </dgm:pt>
    <dgm:pt modelId="{7D52F2CF-12FD-4D24-8088-264B7FA0EEEA}" type="pres">
      <dgm:prSet presAssocID="{2CF8BE83-02A0-45CE-805E-D93D0EF664A9}" presName="parentText" presStyleLbl="node1" presStyleIdx="2" presStyleCnt="4" custLinFactNeighborX="-274" custLinFactNeighborY="-41001">
        <dgm:presLayoutVars>
          <dgm:chMax val="0"/>
          <dgm:bulletEnabled val="1"/>
        </dgm:presLayoutVars>
      </dgm:prSet>
      <dgm:spPr/>
    </dgm:pt>
    <dgm:pt modelId="{C72F09D0-619A-474D-993D-DDB5A748F33B}" type="pres">
      <dgm:prSet presAssocID="{088A266A-0AAC-4F92-A981-8D2C86503811}" presName="spacer" presStyleCnt="0"/>
      <dgm:spPr/>
    </dgm:pt>
    <dgm:pt modelId="{5C1A8836-08E6-45F2-85F4-A0CA0739A58E}" type="pres">
      <dgm:prSet presAssocID="{5EB7FF10-6137-4FB8-8ACC-20870A03DBB3}" presName="parentText" presStyleLbl="node1" presStyleIdx="3" presStyleCnt="4" custScaleY="26102" custLinFactNeighborY="-5571">
        <dgm:presLayoutVars>
          <dgm:chMax val="0"/>
          <dgm:bulletEnabled val="1"/>
        </dgm:presLayoutVars>
      </dgm:prSet>
      <dgm:spPr/>
    </dgm:pt>
    <dgm:pt modelId="{9A154CFE-47C2-41FC-BBBE-95EA68353741}" type="pres">
      <dgm:prSet presAssocID="{5EB7FF10-6137-4FB8-8ACC-20870A03DBB3}" presName="childText" presStyleLbl="revTx" presStyleIdx="0" presStyleCnt="1">
        <dgm:presLayoutVars>
          <dgm:bulletEnabled val="1"/>
        </dgm:presLayoutVars>
      </dgm:prSet>
      <dgm:spPr/>
    </dgm:pt>
  </dgm:ptLst>
  <dgm:cxnLst>
    <dgm:cxn modelId="{B069F815-8DBA-41A4-AE98-A272A11E74A0}" srcId="{5EB7FF10-6137-4FB8-8ACC-20870A03DBB3}" destId="{8EBA385D-F5D0-4881-A589-3B3FA5DE137A}" srcOrd="1" destOrd="0" parTransId="{91FCB939-0846-4967-9224-9514EB51D583}" sibTransId="{DC9E7BAD-14F3-4466-850D-32DD40AE5A60}"/>
    <dgm:cxn modelId="{6D94DE16-0C01-4B04-AA5C-2E348FFBEF74}" type="presOf" srcId="{42B7D684-CA4F-40AE-A9BA-1A16BBAD17EF}" destId="{DDE295B7-1816-4A41-B361-0388B6F363BB}" srcOrd="0" destOrd="0" presId="urn:microsoft.com/office/officeart/2005/8/layout/vList2"/>
    <dgm:cxn modelId="{D4622522-58A9-48F4-8E2E-4FE88E6116F0}" srcId="{5EB7FF10-6137-4FB8-8ACC-20870A03DBB3}" destId="{025BA99E-9ED4-4539-9220-45CF8C4E30CC}" srcOrd="2" destOrd="0" parTransId="{527DBB5A-9D6D-4DCD-8534-41BC00576E48}" sibTransId="{44116689-918B-4275-93A6-7A42DB664138}"/>
    <dgm:cxn modelId="{9FF9AE28-27D0-45A7-9596-2645478EFF1A}" srcId="{42B7D684-CA4F-40AE-A9BA-1A16BBAD17EF}" destId="{2CF8BE83-02A0-45CE-805E-D93D0EF664A9}" srcOrd="2" destOrd="0" parTransId="{1A365CBE-833C-47E5-805D-636E165198C8}" sibTransId="{088A266A-0AAC-4F92-A981-8D2C86503811}"/>
    <dgm:cxn modelId="{0CE2473C-5A34-4E5A-91FE-957439008700}" srcId="{5EB7FF10-6137-4FB8-8ACC-20870A03DBB3}" destId="{ED9AF4BD-0464-4651-8FF5-816451B66233}" srcOrd="3" destOrd="0" parTransId="{B1D57756-6DB6-4443-86B7-7A8DA5341203}" sibTransId="{625A29B4-B9FB-4092-B9BC-576AC72B7C20}"/>
    <dgm:cxn modelId="{C42C0C6A-C117-4C6C-8BC6-9AC16C18AA57}" srcId="{42B7D684-CA4F-40AE-A9BA-1A16BBAD17EF}" destId="{497458B4-E60F-45BE-9407-97BDEC289D36}" srcOrd="1" destOrd="0" parTransId="{C25D4FC2-B2A9-4E59-98DA-687BC251A7DD}" sibTransId="{EA0BFCDC-D7A2-4EA9-A4C7-44E671028B7B}"/>
    <dgm:cxn modelId="{C8B33C4B-D8EF-44F3-9D82-239535057DAB}" type="presOf" srcId="{ED9AF4BD-0464-4651-8FF5-816451B66233}" destId="{9A154CFE-47C2-41FC-BBBE-95EA68353741}" srcOrd="0" destOrd="3" presId="urn:microsoft.com/office/officeart/2005/8/layout/vList2"/>
    <dgm:cxn modelId="{45602D7E-74EF-4E83-9F14-6FEFE017EA78}" srcId="{42B7D684-CA4F-40AE-A9BA-1A16BBAD17EF}" destId="{E75D27FA-1703-475D-8B58-70E0ACDBF418}" srcOrd="0" destOrd="0" parTransId="{66DA2242-F9DA-43F9-9255-8A190294EE61}" sibTransId="{413B8BFC-939A-4D83-BB12-D87E5403FA69}"/>
    <dgm:cxn modelId="{886B2085-48D2-40E3-BE82-C1A4E9974C15}" type="presOf" srcId="{2CF8BE83-02A0-45CE-805E-D93D0EF664A9}" destId="{7D52F2CF-12FD-4D24-8088-264B7FA0EEEA}" srcOrd="0" destOrd="0" presId="urn:microsoft.com/office/officeart/2005/8/layout/vList2"/>
    <dgm:cxn modelId="{6B1FD788-2DE4-4133-B97C-2EE0D7A73D0B}" srcId="{5EB7FF10-6137-4FB8-8ACC-20870A03DBB3}" destId="{BE1B6AB7-EEE5-435E-93CF-FCFECF421615}" srcOrd="0" destOrd="0" parTransId="{79CD0B07-3088-4655-9C8B-B0D945C444A7}" sibTransId="{A3DC2E04-8DAC-4325-AA71-9A5635EA21E4}"/>
    <dgm:cxn modelId="{BCB87E90-D54C-41A0-B2B3-5C36C7B6B577}" type="presOf" srcId="{497458B4-E60F-45BE-9407-97BDEC289D36}" destId="{30F35AC0-ED0A-4B69-A0FA-7525DF572263}" srcOrd="0" destOrd="0" presId="urn:microsoft.com/office/officeart/2005/8/layout/vList2"/>
    <dgm:cxn modelId="{C253FFB2-A46A-4CFC-9EFB-4B0C146DA4E5}" srcId="{42B7D684-CA4F-40AE-A9BA-1A16BBAD17EF}" destId="{5EB7FF10-6137-4FB8-8ACC-20870A03DBB3}" srcOrd="3" destOrd="0" parTransId="{5DCF0C1D-8B6E-4DF6-BE4F-3B7E5E87A5BA}" sibTransId="{B5663805-1F1F-4367-997F-D27B5F9E8973}"/>
    <dgm:cxn modelId="{DF5C4ABE-CF89-4961-9897-A18335D55EC6}" type="presOf" srcId="{E75D27FA-1703-475D-8B58-70E0ACDBF418}" destId="{8FC08E98-F48F-4070-8573-C50734A78C3D}" srcOrd="0" destOrd="0" presId="urn:microsoft.com/office/officeart/2005/8/layout/vList2"/>
    <dgm:cxn modelId="{8E423FE5-B6D5-43A6-93B5-A1C3EC878C39}" type="presOf" srcId="{8EBA385D-F5D0-4881-A589-3B3FA5DE137A}" destId="{9A154CFE-47C2-41FC-BBBE-95EA68353741}" srcOrd="0" destOrd="1" presId="urn:microsoft.com/office/officeart/2005/8/layout/vList2"/>
    <dgm:cxn modelId="{381807F7-EF29-49F1-ACE3-556C6D6A81A4}" type="presOf" srcId="{025BA99E-9ED4-4539-9220-45CF8C4E30CC}" destId="{9A154CFE-47C2-41FC-BBBE-95EA68353741}" srcOrd="0" destOrd="2" presId="urn:microsoft.com/office/officeart/2005/8/layout/vList2"/>
    <dgm:cxn modelId="{881644F7-3258-4D01-9BFF-29897BA75DBF}" type="presOf" srcId="{BE1B6AB7-EEE5-435E-93CF-FCFECF421615}" destId="{9A154CFE-47C2-41FC-BBBE-95EA68353741}" srcOrd="0" destOrd="0" presId="urn:microsoft.com/office/officeart/2005/8/layout/vList2"/>
    <dgm:cxn modelId="{2A32F5F8-CE16-4FDF-AA1E-B8FCBCD68385}" type="presOf" srcId="{5EB7FF10-6137-4FB8-8ACC-20870A03DBB3}" destId="{5C1A8836-08E6-45F2-85F4-A0CA0739A58E}" srcOrd="0" destOrd="0" presId="urn:microsoft.com/office/officeart/2005/8/layout/vList2"/>
    <dgm:cxn modelId="{21F7E182-775B-4D4B-81D7-E81986018B07}" type="presParOf" srcId="{DDE295B7-1816-4A41-B361-0388B6F363BB}" destId="{8FC08E98-F48F-4070-8573-C50734A78C3D}" srcOrd="0" destOrd="0" presId="urn:microsoft.com/office/officeart/2005/8/layout/vList2"/>
    <dgm:cxn modelId="{8F5012DD-11AF-4BAC-8EEF-F2A03ADE1FE5}" type="presParOf" srcId="{DDE295B7-1816-4A41-B361-0388B6F363BB}" destId="{8AD80E69-2772-4D0E-95B1-E6455103AF79}" srcOrd="1" destOrd="0" presId="urn:microsoft.com/office/officeart/2005/8/layout/vList2"/>
    <dgm:cxn modelId="{24162909-4D45-451A-BFF9-7372F9B9B1F7}" type="presParOf" srcId="{DDE295B7-1816-4A41-B361-0388B6F363BB}" destId="{30F35AC0-ED0A-4B69-A0FA-7525DF572263}" srcOrd="2" destOrd="0" presId="urn:microsoft.com/office/officeart/2005/8/layout/vList2"/>
    <dgm:cxn modelId="{F10707F8-175B-4E27-AD39-BA9A89199E8F}" type="presParOf" srcId="{DDE295B7-1816-4A41-B361-0388B6F363BB}" destId="{02219974-F728-4529-A4D8-07D31DFECB08}" srcOrd="3" destOrd="0" presId="urn:microsoft.com/office/officeart/2005/8/layout/vList2"/>
    <dgm:cxn modelId="{F049750D-120B-42B6-B606-02E9B31592F3}" type="presParOf" srcId="{DDE295B7-1816-4A41-B361-0388B6F363BB}" destId="{7D52F2CF-12FD-4D24-8088-264B7FA0EEEA}" srcOrd="4" destOrd="0" presId="urn:microsoft.com/office/officeart/2005/8/layout/vList2"/>
    <dgm:cxn modelId="{C5DDFD03-BB41-45BE-BA0C-0C0681D65787}" type="presParOf" srcId="{DDE295B7-1816-4A41-B361-0388B6F363BB}" destId="{C72F09D0-619A-474D-993D-DDB5A748F33B}" srcOrd="5" destOrd="0" presId="urn:microsoft.com/office/officeart/2005/8/layout/vList2"/>
    <dgm:cxn modelId="{AAAA7EE4-C91B-464A-B937-C7F985F7922D}" type="presParOf" srcId="{DDE295B7-1816-4A41-B361-0388B6F363BB}" destId="{5C1A8836-08E6-45F2-85F4-A0CA0739A58E}" srcOrd="6" destOrd="0" presId="urn:microsoft.com/office/officeart/2005/8/layout/vList2"/>
    <dgm:cxn modelId="{B277087D-B3E8-4220-BA12-62D79B445AB0}" type="presParOf" srcId="{DDE295B7-1816-4A41-B361-0388B6F363BB}" destId="{9A154CFE-47C2-41FC-BBBE-95EA68353741}"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08E98-F48F-4070-8573-C50734A78C3D}">
      <dsp:nvSpPr>
        <dsp:cNvPr id="0" name=""/>
        <dsp:cNvSpPr/>
      </dsp:nvSpPr>
      <dsp:spPr>
        <a:xfrm>
          <a:off x="0" y="0"/>
          <a:ext cx="6887695" cy="1261260"/>
        </a:xfrm>
        <a:prstGeom prst="roundRec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League Quick-Start Checklist</a:t>
          </a:r>
        </a:p>
        <a:p>
          <a:pPr marL="0" lvl="0" indent="0" algn="l" defTabSz="889000">
            <a:lnSpc>
              <a:spcPct val="90000"/>
            </a:lnSpc>
            <a:spcBef>
              <a:spcPct val="0"/>
            </a:spcBef>
            <a:spcAft>
              <a:spcPct val="35000"/>
            </a:spcAft>
            <a:buNone/>
          </a:pPr>
          <a:r>
            <a:rPr lang="en-US" sz="2000" kern="1200" dirty="0"/>
            <a:t>USBC League Cards – named and blank</a:t>
          </a:r>
        </a:p>
        <a:p>
          <a:pPr marL="0" lvl="0" indent="0" algn="l" defTabSz="889000">
            <a:lnSpc>
              <a:spcPct val="90000"/>
            </a:lnSpc>
            <a:spcBef>
              <a:spcPct val="0"/>
            </a:spcBef>
            <a:spcAft>
              <a:spcPct val="35000"/>
            </a:spcAft>
            <a:buNone/>
          </a:pPr>
          <a:r>
            <a:rPr lang="en-US" sz="2000" kern="1200" dirty="0"/>
            <a:t>League Dues Worksheet</a:t>
          </a:r>
        </a:p>
      </dsp:txBody>
      <dsp:txXfrm>
        <a:off x="61570" y="61570"/>
        <a:ext cx="6764555" cy="1138120"/>
      </dsp:txXfrm>
    </dsp:sp>
    <dsp:sp modelId="{30F35AC0-ED0A-4B69-A0FA-7525DF572263}">
      <dsp:nvSpPr>
        <dsp:cNvPr id="0" name=""/>
        <dsp:cNvSpPr/>
      </dsp:nvSpPr>
      <dsp:spPr>
        <a:xfrm>
          <a:off x="0" y="1287654"/>
          <a:ext cx="6887695" cy="1261260"/>
        </a:xfrm>
        <a:prstGeom prst="roundRect">
          <a:avLst/>
        </a:prstGeom>
        <a:blipFill>
          <a:blip xmlns:r="http://schemas.openxmlformats.org/officeDocument/2006/relationships" r:embed="rId1">
            <a:duotone>
              <a:schemeClr val="accent5">
                <a:hueOff val="331055"/>
                <a:satOff val="192"/>
                <a:lumOff val="1895"/>
                <a:alphaOff val="0"/>
                <a:shade val="74000"/>
                <a:satMod val="130000"/>
                <a:lumMod val="90000"/>
              </a:schemeClr>
              <a:schemeClr val="accent5">
                <a:hueOff val="331055"/>
                <a:satOff val="192"/>
                <a:lumOff val="189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League Sanction Application</a:t>
          </a:r>
        </a:p>
        <a:p>
          <a:pPr marL="0" lvl="0" indent="0" algn="l" defTabSz="889000">
            <a:lnSpc>
              <a:spcPct val="90000"/>
            </a:lnSpc>
            <a:spcBef>
              <a:spcPct val="0"/>
            </a:spcBef>
            <a:spcAft>
              <a:spcPct val="35000"/>
            </a:spcAft>
            <a:buNone/>
          </a:pPr>
          <a:r>
            <a:rPr lang="en-US" sz="2000" kern="1200" dirty="0"/>
            <a:t>USBC/Local Awards Form: </a:t>
          </a:r>
          <a:r>
            <a:rPr lang="en-US" sz="2000" kern="1200" dirty="0">
              <a:solidFill>
                <a:srgbClr val="FF0000"/>
              </a:solidFill>
            </a:rPr>
            <a:t>New Criteria</a:t>
          </a:r>
          <a:endParaRPr lang="en-US" sz="2000" kern="1200" dirty="0"/>
        </a:p>
      </dsp:txBody>
      <dsp:txXfrm>
        <a:off x="61570" y="1349224"/>
        <a:ext cx="6764555" cy="1138120"/>
      </dsp:txXfrm>
    </dsp:sp>
    <dsp:sp modelId="{7D52F2CF-12FD-4D24-8088-264B7FA0EEEA}">
      <dsp:nvSpPr>
        <dsp:cNvPr id="0" name=""/>
        <dsp:cNvSpPr/>
      </dsp:nvSpPr>
      <dsp:spPr>
        <a:xfrm>
          <a:off x="0" y="2624328"/>
          <a:ext cx="6887695" cy="1261260"/>
        </a:xfrm>
        <a:prstGeom prst="roundRect">
          <a:avLst/>
        </a:prstGeom>
        <a:blipFill>
          <a:blip xmlns:r="http://schemas.openxmlformats.org/officeDocument/2006/relationships" r:embed="rId1">
            <a:duotone>
              <a:schemeClr val="accent5">
                <a:hueOff val="662110"/>
                <a:satOff val="384"/>
                <a:lumOff val="3791"/>
                <a:alphaOff val="0"/>
                <a:shade val="74000"/>
                <a:satMod val="130000"/>
                <a:lumMod val="90000"/>
              </a:schemeClr>
              <a:schemeClr val="accent5">
                <a:hueOff val="662110"/>
                <a:satOff val="384"/>
                <a:lumOff val="3791"/>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Tournaments Schedule: Please announce at each league session.</a:t>
          </a:r>
        </a:p>
        <a:p>
          <a:pPr marL="0" lvl="0" indent="0" algn="l" defTabSz="889000">
            <a:lnSpc>
              <a:spcPct val="90000"/>
            </a:lnSpc>
            <a:spcBef>
              <a:spcPct val="0"/>
            </a:spcBef>
            <a:spcAft>
              <a:spcPct val="35000"/>
            </a:spcAft>
            <a:buNone/>
          </a:pPr>
          <a:r>
            <a:rPr lang="en-US" sz="2000" kern="1200" dirty="0"/>
            <a:t>Ice Breaker Tournament Flyer</a:t>
          </a:r>
        </a:p>
        <a:p>
          <a:pPr marL="0" lvl="0" indent="0" algn="l" defTabSz="889000">
            <a:lnSpc>
              <a:spcPct val="90000"/>
            </a:lnSpc>
            <a:spcBef>
              <a:spcPct val="0"/>
            </a:spcBef>
            <a:spcAft>
              <a:spcPct val="35000"/>
            </a:spcAft>
            <a:buNone/>
          </a:pPr>
          <a:r>
            <a:rPr lang="en-US" sz="2000" kern="1200" dirty="0"/>
            <a:t>Yard Sale Fundraiser Flyer</a:t>
          </a:r>
        </a:p>
      </dsp:txBody>
      <dsp:txXfrm>
        <a:off x="61570" y="2685898"/>
        <a:ext cx="6764555" cy="1138120"/>
      </dsp:txXfrm>
    </dsp:sp>
    <dsp:sp modelId="{5C1A8836-08E6-45F2-85F4-A0CA0739A58E}">
      <dsp:nvSpPr>
        <dsp:cNvPr id="0" name=""/>
        <dsp:cNvSpPr/>
      </dsp:nvSpPr>
      <dsp:spPr>
        <a:xfrm>
          <a:off x="0" y="3914037"/>
          <a:ext cx="6887695" cy="329214"/>
        </a:xfrm>
        <a:prstGeom prst="roundRect">
          <a:avLst/>
        </a:prstGeom>
        <a:blipFill>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AVAILABLE ON THE WEBSITE: FORMS</a:t>
          </a:r>
        </a:p>
      </dsp:txBody>
      <dsp:txXfrm>
        <a:off x="16071" y="3930108"/>
        <a:ext cx="6855553" cy="297072"/>
      </dsp:txXfrm>
    </dsp:sp>
    <dsp:sp modelId="{9A154CFE-47C2-41FC-BBBE-95EA68353741}">
      <dsp:nvSpPr>
        <dsp:cNvPr id="0" name=""/>
        <dsp:cNvSpPr/>
      </dsp:nvSpPr>
      <dsp:spPr>
        <a:xfrm>
          <a:off x="0" y="4304140"/>
          <a:ext cx="6887695"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684"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t>Awards word/adobe doc</a:t>
          </a:r>
        </a:p>
        <a:p>
          <a:pPr marL="57150" lvl="1" indent="-57150" algn="l" defTabSz="488950">
            <a:lnSpc>
              <a:spcPct val="90000"/>
            </a:lnSpc>
            <a:spcBef>
              <a:spcPct val="0"/>
            </a:spcBef>
            <a:spcAft>
              <a:spcPct val="20000"/>
            </a:spcAft>
            <a:buChar char="•"/>
          </a:pPr>
          <a:r>
            <a:rPr lang="en-US" sz="1100" kern="1200" dirty="0"/>
            <a:t>USBC Rulebook</a:t>
          </a:r>
        </a:p>
        <a:p>
          <a:pPr marL="57150" lvl="1" indent="-57150" algn="l" defTabSz="488950">
            <a:lnSpc>
              <a:spcPct val="90000"/>
            </a:lnSpc>
            <a:spcBef>
              <a:spcPct val="0"/>
            </a:spcBef>
            <a:spcAft>
              <a:spcPct val="20000"/>
            </a:spcAft>
            <a:buChar char="•"/>
          </a:pPr>
          <a:r>
            <a:rPr lang="en-US" sz="1100" kern="1200" dirty="0"/>
            <a:t>NUUSBCA Yearbook</a:t>
          </a:r>
        </a:p>
        <a:p>
          <a:pPr marL="57150" lvl="1" indent="-57150" algn="l" defTabSz="488950">
            <a:lnSpc>
              <a:spcPct val="90000"/>
            </a:lnSpc>
            <a:spcBef>
              <a:spcPct val="0"/>
            </a:spcBef>
            <a:spcAft>
              <a:spcPct val="20000"/>
            </a:spcAft>
            <a:buChar char="•"/>
          </a:pPr>
          <a:r>
            <a:rPr lang="en-US" sz="1100" kern="1200" dirty="0"/>
            <a:t>CDE/BLS software NEW awards to import</a:t>
          </a:r>
        </a:p>
      </dsp:txBody>
      <dsp:txXfrm>
        <a:off x="0" y="4304140"/>
        <a:ext cx="6887695" cy="10929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91645B-F4DB-7F2B-032C-0FECE31920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RULES QUIZ</a:t>
            </a:r>
          </a:p>
        </p:txBody>
      </p:sp>
      <p:sp>
        <p:nvSpPr>
          <p:cNvPr id="3" name="Date Placeholder 2">
            <a:extLst>
              <a:ext uri="{FF2B5EF4-FFF2-40B4-BE49-F238E27FC236}">
                <a16:creationId xmlns:a16="http://schemas.microsoft.com/office/drawing/2014/main" id="{F7BD8297-1DA3-728B-9299-B581ED5F3C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8DBB3A-7112-41C6-A2C6-A6ECE1E29213}" type="datetimeFigureOut">
              <a:rPr lang="en-US" smtClean="0"/>
              <a:t>8/3/2025</a:t>
            </a:fld>
            <a:endParaRPr lang="en-US" dirty="0"/>
          </a:p>
        </p:txBody>
      </p:sp>
      <p:sp>
        <p:nvSpPr>
          <p:cNvPr id="4" name="Footer Placeholder 3">
            <a:extLst>
              <a:ext uri="{FF2B5EF4-FFF2-40B4-BE49-F238E27FC236}">
                <a16:creationId xmlns:a16="http://schemas.microsoft.com/office/drawing/2014/main" id="{6902BABA-8DBF-D056-C7A6-FBACFA628D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6EC1C81-7CFE-993B-84D6-432CBDE129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C6184D-057E-4702-86D3-9C7C9B3F4912}" type="slidenum">
              <a:rPr lang="en-US" smtClean="0"/>
              <a:t>‹#›</a:t>
            </a:fld>
            <a:endParaRPr lang="en-US" dirty="0"/>
          </a:p>
        </p:txBody>
      </p:sp>
    </p:spTree>
    <p:extLst>
      <p:ext uri="{BB962C8B-B14F-4D97-AF65-F5344CB8AC3E}">
        <p14:creationId xmlns:p14="http://schemas.microsoft.com/office/powerpoint/2010/main" val="2896619042"/>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RULES QUIZ</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90845-DC00-4148-9844-A8F01DA1FD38}" type="datetimeFigureOut">
              <a:rPr lang="en-US" smtClean="0"/>
              <a:t>8/3/2025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C5145-5C19-46EF-A8EF-8C59771083C2}" type="slidenum">
              <a:rPr lang="en-US" smtClean="0"/>
              <a:t>‹#›</a:t>
            </a:fld>
            <a:endParaRPr lang="en-US" dirty="0"/>
          </a:p>
        </p:txBody>
      </p:sp>
    </p:spTree>
    <p:extLst>
      <p:ext uri="{BB962C8B-B14F-4D97-AF65-F5344CB8AC3E}">
        <p14:creationId xmlns:p14="http://schemas.microsoft.com/office/powerpoint/2010/main" val="4023885310"/>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8637-0E9F-4413-8F38-E3C1CE980D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441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31190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0881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8637-0E9F-4413-8F38-E3C1CE980D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4418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9510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5608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0433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31190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866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15254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73811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55711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01592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79275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6338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910364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0438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4744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3445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7206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0628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7052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9026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577356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80785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17239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5138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5505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162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09410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64482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4141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80543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49993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62688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963537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11766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878853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2698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2058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86656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979570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5580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0936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7381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2346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427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30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354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474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5571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633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2053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9103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898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591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043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72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951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1723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062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705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902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995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5773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8078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513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550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162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13096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878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414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226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8788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6448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2746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0573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41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560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6082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215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97957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558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B8637-0E9F-4413-8F38-E3C1CE980D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441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69510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560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3119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7381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8193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6338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91036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47443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7206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062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0433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47052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79026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57735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80785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5138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17239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5505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1620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64482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41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53103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87885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2698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20586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2729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4231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19239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62077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0571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30183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977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8137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97957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5580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9757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0670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28154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4361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1737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21396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60012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A4FEA-0337-4D2A-B0BA-C4AFCC8DE8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590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79F8F1B-7231-4343-811F-004713D0682D}" type="datetimeFigureOut">
              <a:rPr lang="en-US" smtClean="0"/>
              <a:t>8/3/2025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E6AF6C6-E6FE-44EA-A304-4B9908D281C9}"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16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6AF6C6-E6FE-44EA-A304-4B9908D281C9}" type="slidenum">
              <a:rPr lang="en-US" smtClean="0"/>
              <a:t>‹#›</a:t>
            </a:fld>
            <a:endParaRPr lang="en-US" dirty="0"/>
          </a:p>
        </p:txBody>
      </p:sp>
    </p:spTree>
    <p:extLst>
      <p:ext uri="{BB962C8B-B14F-4D97-AF65-F5344CB8AC3E}">
        <p14:creationId xmlns:p14="http://schemas.microsoft.com/office/powerpoint/2010/main" val="265007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6518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8837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dirty="0"/>
          </a:p>
        </p:txBody>
      </p:sp>
    </p:spTree>
    <p:extLst>
      <p:ext uri="{BB962C8B-B14F-4D97-AF65-F5344CB8AC3E}">
        <p14:creationId xmlns:p14="http://schemas.microsoft.com/office/powerpoint/2010/main" val="516293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4741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254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3960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646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5522210"/>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7296053"/>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dirty="0"/>
          </a:p>
        </p:txBody>
      </p:sp>
    </p:spTree>
    <p:extLst>
      <p:ext uri="{BB962C8B-B14F-4D97-AF65-F5344CB8AC3E}">
        <p14:creationId xmlns:p14="http://schemas.microsoft.com/office/powerpoint/2010/main" val="1824801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2440660"/>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963673"/>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3435056"/>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6675797"/>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5720651"/>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464003"/>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621229"/>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204202"/>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1836622"/>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2192967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6AF6C6-E6FE-44EA-A304-4B9908D281C9}"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1240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97872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2295486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2342204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3320159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1260521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953658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101419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3736344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1457012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316318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6AF6C6-E6FE-44EA-A304-4B9908D281C9}" type="slidenum">
              <a:rPr lang="en-US" smtClean="0"/>
              <a:t>‹#›</a:t>
            </a:fld>
            <a:endParaRPr lang="en-US" dirty="0"/>
          </a:p>
        </p:txBody>
      </p:sp>
    </p:spTree>
    <p:extLst>
      <p:ext uri="{BB962C8B-B14F-4D97-AF65-F5344CB8AC3E}">
        <p14:creationId xmlns:p14="http://schemas.microsoft.com/office/powerpoint/2010/main" val="1861370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36713"/>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8994869"/>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5279326"/>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068210"/>
      </p:ext>
    </p:extLst>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6902552"/>
      </p:ext>
    </p:extLst>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5332639"/>
      </p:ext>
    </p:extLst>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570900"/>
      </p:ext>
    </p:extLst>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8160275"/>
      </p:ext>
    </p:extLst>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4139067"/>
      </p:ext>
    </p:extLst>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7858000"/>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6AF6C6-E6FE-44EA-A304-4B9908D281C9}"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2120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0695324"/>
      </p:ext>
    </p:extLst>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3274551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2074816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14862420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140660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12551690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785263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688436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60313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239117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6AF6C6-E6FE-44EA-A304-4B9908D281C9}"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18364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10481680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8C5BA-9464-4342-B9DB-D239A01802C5}" type="datetimeFigureOut">
              <a:rPr lang="en-US" smtClean="0"/>
              <a:t>8/3/2025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B2E9F7-1A49-4672-BD22-7B959116C42F}" type="slidenum">
              <a:rPr lang="en-US" smtClean="0"/>
              <a:t>‹#›</a:t>
            </a:fld>
            <a:endParaRPr lang="en-US" dirty="0"/>
          </a:p>
        </p:txBody>
      </p:sp>
    </p:spTree>
    <p:extLst>
      <p:ext uri="{BB962C8B-B14F-4D97-AF65-F5344CB8AC3E}">
        <p14:creationId xmlns:p14="http://schemas.microsoft.com/office/powerpoint/2010/main" val="115643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6AF6C6-E6FE-44EA-A304-4B9908D281C9}" type="slidenum">
              <a:rPr lang="en-US" smtClean="0"/>
              <a:t>‹#›</a:t>
            </a:fld>
            <a:endParaRPr lang="en-US" dirty="0"/>
          </a:p>
        </p:txBody>
      </p:sp>
    </p:spTree>
    <p:extLst>
      <p:ext uri="{BB962C8B-B14F-4D97-AF65-F5344CB8AC3E}">
        <p14:creationId xmlns:p14="http://schemas.microsoft.com/office/powerpoint/2010/main" val="202128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6AF6C6-E6FE-44EA-A304-4B9908D281C9}"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11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9F8F1B-7231-4343-811F-004713D0682D}" type="datetimeFigureOut">
              <a:rPr lang="en-US" smtClean="0"/>
              <a:t>8/3/2025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6AF6C6-E6FE-44EA-A304-4B9908D281C9}" type="slidenum">
              <a:rPr lang="en-US" smtClean="0"/>
              <a:t>‹#›</a:t>
            </a:fld>
            <a:endParaRPr lang="en-US" dirty="0"/>
          </a:p>
        </p:txBody>
      </p:sp>
    </p:spTree>
    <p:extLst>
      <p:ext uri="{BB962C8B-B14F-4D97-AF65-F5344CB8AC3E}">
        <p14:creationId xmlns:p14="http://schemas.microsoft.com/office/powerpoint/2010/main" val="1743780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7.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image" Target="../media/image11.jp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0.jp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9.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1.jp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9F8F1B-7231-4343-811F-004713D0682D}" type="datetimeFigureOut">
              <a:rPr lang="en-US" smtClean="0"/>
              <a:t>8/3/2025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E6AF6C6-E6FE-44EA-A304-4B9908D281C9}" type="slidenum">
              <a:rPr lang="en-US" smtClean="0"/>
              <a:t>‹#›</a:t>
            </a:fld>
            <a:endParaRPr lang="en-US" dirty="0"/>
          </a:p>
        </p:txBody>
      </p:sp>
    </p:spTree>
    <p:extLst>
      <p:ext uri="{BB962C8B-B14F-4D97-AF65-F5344CB8AC3E}">
        <p14:creationId xmlns:p14="http://schemas.microsoft.com/office/powerpoint/2010/main" val="221433074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DDB9AC2E-B9EA-4F2F-8F2A-0302A5BC52C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122755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spd="slow">
    <p:push/>
  </p:transition>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8C5BA-9464-4342-B9DB-D239A01802C5}" type="datetimeFigureOut">
              <a:rPr lang="en-US" smtClean="0"/>
              <a:t>8/3/2025</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2E9F7-1A49-4672-BD22-7B959116C42F}" type="slidenum">
              <a:rPr lang="en-US" smtClean="0"/>
              <a:t>‹#›</a:t>
            </a:fld>
            <a:endParaRPr lang="en-US" dirty="0"/>
          </a:p>
        </p:txBody>
      </p:sp>
      <p:pic>
        <p:nvPicPr>
          <p:cNvPr id="9" name="Picture 8">
            <a:extLst>
              <a:ext uri="{FF2B5EF4-FFF2-40B4-BE49-F238E27FC236}">
                <a16:creationId xmlns:a16="http://schemas.microsoft.com/office/drawing/2014/main" id="{F29D23B4-5D95-4D65-8886-591DA2B279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25734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FEEFF-4603-4C94-BA40-7C9EFE024573}" type="datetimeFigureOut">
              <a:rPr lang="en-US" smtClean="0">
                <a:solidFill>
                  <a:prstClr val="black">
                    <a:tint val="75000"/>
                  </a:prstClr>
                </a:solidFill>
              </a:rPr>
              <a:pPr/>
              <a:t>8/3/2025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06281-1DC3-46C3-BF69-EA8ADA538193}" type="slidenum">
              <a:rPr lang="en-US" smtClean="0">
                <a:solidFill>
                  <a:prstClr val="black">
                    <a:tint val="75000"/>
                  </a:prstClr>
                </a:solidFill>
              </a:rPr>
              <a:pPr/>
              <a:t>‹#›</a:t>
            </a:fld>
            <a:endParaRPr lang="en-US" dirty="0">
              <a:solidFill>
                <a:prstClr val="black">
                  <a:tint val="75000"/>
                </a:prstClr>
              </a:solidFill>
            </a:endParaRPr>
          </a:p>
        </p:txBody>
      </p:sp>
      <p:grpSp>
        <p:nvGrpSpPr>
          <p:cNvPr id="16" name="Group 15">
            <a:extLst>
              <a:ext uri="{FF2B5EF4-FFF2-40B4-BE49-F238E27FC236}">
                <a16:creationId xmlns:a16="http://schemas.microsoft.com/office/drawing/2014/main" id="{D6A11994-EA7D-49F0-988A-AC590B0B4851}"/>
              </a:ext>
            </a:extLst>
          </p:cNvPr>
          <p:cNvGrpSpPr/>
          <p:nvPr userDrawn="1"/>
        </p:nvGrpSpPr>
        <p:grpSpPr>
          <a:xfrm>
            <a:off x="0" y="0"/>
            <a:ext cx="12192000" cy="6858000"/>
            <a:chOff x="0" y="0"/>
            <a:chExt cx="12192000" cy="6858000"/>
          </a:xfrm>
        </p:grpSpPr>
        <p:pic>
          <p:nvPicPr>
            <p:cNvPr id="17" name="Picture 16">
              <a:extLst>
                <a:ext uri="{FF2B5EF4-FFF2-40B4-BE49-F238E27FC236}">
                  <a16:creationId xmlns:a16="http://schemas.microsoft.com/office/drawing/2014/main" id="{3B39CD79-AC69-4154-B1D1-9DC15D0A0F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39CE5398-1365-4F93-9E7B-FC9B40D6AD8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991350" y="9525"/>
              <a:ext cx="5200650" cy="6838950"/>
            </a:xfrm>
            <a:prstGeom prst="rect">
              <a:avLst/>
            </a:prstGeom>
          </p:spPr>
        </p:pic>
        <p:pic>
          <p:nvPicPr>
            <p:cNvPr id="19" name="Picture 18">
              <a:extLst>
                <a:ext uri="{FF2B5EF4-FFF2-40B4-BE49-F238E27FC236}">
                  <a16:creationId xmlns:a16="http://schemas.microsoft.com/office/drawing/2014/main" id="{ACE3851F-C3C2-419B-AC34-9B64D30E736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3900" y="5990429"/>
              <a:ext cx="6972300" cy="819150"/>
            </a:xfrm>
            <a:prstGeom prst="rect">
              <a:avLst/>
            </a:prstGeom>
          </p:spPr>
        </p:pic>
      </p:grpSp>
    </p:spTree>
    <p:extLst>
      <p:ext uri="{BB962C8B-B14F-4D97-AF65-F5344CB8AC3E}">
        <p14:creationId xmlns:p14="http://schemas.microsoft.com/office/powerpoint/2010/main" val="106581992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spd="slow">
    <p:push/>
  </p:transition>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8C5BA-9464-4342-B9DB-D239A01802C5}" type="datetimeFigureOut">
              <a:rPr lang="en-US" smtClean="0"/>
              <a:t>8/3/2025</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2E9F7-1A49-4672-BD22-7B959116C42F}" type="slidenum">
              <a:rPr lang="en-US" smtClean="0"/>
              <a:t>‹#›</a:t>
            </a:fld>
            <a:endParaRPr lang="en-US" dirty="0"/>
          </a:p>
        </p:txBody>
      </p:sp>
      <p:grpSp>
        <p:nvGrpSpPr>
          <p:cNvPr id="10" name="Group 9">
            <a:extLst>
              <a:ext uri="{FF2B5EF4-FFF2-40B4-BE49-F238E27FC236}">
                <a16:creationId xmlns:a16="http://schemas.microsoft.com/office/drawing/2014/main" id="{0B1AD40C-1175-42BF-ABE3-A715600B1F84}"/>
              </a:ext>
            </a:extLst>
          </p:cNvPr>
          <p:cNvGrpSpPr/>
          <p:nvPr userDrawn="1"/>
        </p:nvGrpSpPr>
        <p:grpSpPr>
          <a:xfrm>
            <a:off x="0" y="0"/>
            <a:ext cx="12192000" cy="6858000"/>
            <a:chOff x="0" y="0"/>
            <a:chExt cx="12192000" cy="6858000"/>
          </a:xfrm>
        </p:grpSpPr>
        <p:pic>
          <p:nvPicPr>
            <p:cNvPr id="11" name="Picture 10">
              <a:extLst>
                <a:ext uri="{FF2B5EF4-FFF2-40B4-BE49-F238E27FC236}">
                  <a16:creationId xmlns:a16="http://schemas.microsoft.com/office/drawing/2014/main" id="{B2C95448-3340-4155-8791-1152BF48261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10D6D55-F546-467A-A085-7C6B4B48D3D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991350" y="9525"/>
              <a:ext cx="5200650" cy="6838950"/>
            </a:xfrm>
            <a:prstGeom prst="rect">
              <a:avLst/>
            </a:prstGeom>
          </p:spPr>
        </p:pic>
        <p:pic>
          <p:nvPicPr>
            <p:cNvPr id="8" name="Picture 7">
              <a:extLst>
                <a:ext uri="{FF2B5EF4-FFF2-40B4-BE49-F238E27FC236}">
                  <a16:creationId xmlns:a16="http://schemas.microsoft.com/office/drawing/2014/main" id="{5761C684-6A65-42B6-B5F1-42EEC877C8F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23900" y="5990429"/>
              <a:ext cx="6972300" cy="819150"/>
            </a:xfrm>
            <a:prstGeom prst="rect">
              <a:avLst/>
            </a:prstGeom>
          </p:spPr>
        </p:pic>
      </p:grpSp>
    </p:spTree>
    <p:extLst>
      <p:ext uri="{BB962C8B-B14F-4D97-AF65-F5344CB8AC3E}">
        <p14:creationId xmlns:p14="http://schemas.microsoft.com/office/powerpoint/2010/main" val="205102420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jpe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ags" Target="../tags/tag9.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50.emf"/><Relationship Id="rId5" Type="http://schemas.openxmlformats.org/officeDocument/2006/relationships/image" Target="../media/image19.jpeg"/><Relationship Id="rId4" Type="http://schemas.openxmlformats.org/officeDocument/2006/relationships/notesSlide" Target="../notesSlides/notesSlide9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2.xml"/><Relationship Id="rId1" Type="http://schemas.openxmlformats.org/officeDocument/2006/relationships/tags" Target="../tags/tag132.xml"/><Relationship Id="rId4" Type="http://schemas.openxmlformats.org/officeDocument/2006/relationships/image" Target="../media/image19.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52.xml"/><Relationship Id="rId1" Type="http://schemas.openxmlformats.org/officeDocument/2006/relationships/tags" Target="../tags/tag133.xml"/><Relationship Id="rId4" Type="http://schemas.openxmlformats.org/officeDocument/2006/relationships/image" Target="../media/image19.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52.xml"/><Relationship Id="rId1" Type="http://schemas.openxmlformats.org/officeDocument/2006/relationships/tags" Target="../tags/tag134.xml"/><Relationship Id="rId4" Type="http://schemas.openxmlformats.org/officeDocument/2006/relationships/image" Target="../media/image19.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9.xml"/><Relationship Id="rId1" Type="http://schemas.openxmlformats.org/officeDocument/2006/relationships/tags" Target="../tags/tag135.xml"/><Relationship Id="rId4" Type="http://schemas.openxmlformats.org/officeDocument/2006/relationships/image" Target="../media/image32.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0.xml"/><Relationship Id="rId1" Type="http://schemas.openxmlformats.org/officeDocument/2006/relationships/tags" Target="../tags/tag136.xml"/><Relationship Id="rId4" Type="http://schemas.openxmlformats.org/officeDocument/2006/relationships/image" Target="../media/image19.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0.xml"/><Relationship Id="rId1" Type="http://schemas.openxmlformats.org/officeDocument/2006/relationships/tags" Target="../tags/tag137.xml"/><Relationship Id="rId4" Type="http://schemas.openxmlformats.org/officeDocument/2006/relationships/image" Target="../media/image19.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0.xml"/><Relationship Id="rId1" Type="http://schemas.openxmlformats.org/officeDocument/2006/relationships/tags" Target="../tags/tag138.xml"/><Relationship Id="rId4" Type="http://schemas.openxmlformats.org/officeDocument/2006/relationships/image" Target="../media/image19.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0.xml"/><Relationship Id="rId1" Type="http://schemas.openxmlformats.org/officeDocument/2006/relationships/tags" Target="../tags/tag139.xml"/><Relationship Id="rId4" Type="http://schemas.openxmlformats.org/officeDocument/2006/relationships/image" Target="../media/image19.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0.xml"/><Relationship Id="rId1" Type="http://schemas.openxmlformats.org/officeDocument/2006/relationships/tags" Target="../tags/tag140.xml"/><Relationship Id="rId5" Type="http://schemas.openxmlformats.org/officeDocument/2006/relationships/image" Target="../media/image23.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2.wmf"/><Relationship Id="rId5" Type="http://schemas.openxmlformats.org/officeDocument/2006/relationships/image" Target="../media/image19.jpeg"/><Relationship Id="rId4"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0.xml"/><Relationship Id="rId1" Type="http://schemas.openxmlformats.org/officeDocument/2006/relationships/tags" Target="../tags/tag141.xml"/><Relationship Id="rId5" Type="http://schemas.openxmlformats.org/officeDocument/2006/relationships/image" Target="../media/image24.tmp"/><Relationship Id="rId4" Type="http://schemas.openxmlformats.org/officeDocument/2006/relationships/image" Target="../media/image19.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0.xml"/><Relationship Id="rId1" Type="http://schemas.openxmlformats.org/officeDocument/2006/relationships/tags" Target="../tags/tag14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19.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0.xml"/><Relationship Id="rId1" Type="http://schemas.openxmlformats.org/officeDocument/2006/relationships/tags" Target="../tags/tag143.xml"/><Relationship Id="rId4" Type="http://schemas.openxmlformats.org/officeDocument/2006/relationships/image" Target="../media/image19.jpeg"/></Relationships>
</file>

<file path=ppt/slides/_rels/slide11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110.xml"/><Relationship Id="rId7" Type="http://schemas.openxmlformats.org/officeDocument/2006/relationships/image" Target="../media/image76.png"/><Relationship Id="rId2" Type="http://schemas.openxmlformats.org/officeDocument/2006/relationships/slideLayout" Target="../slideLayouts/slideLayout30.xml"/><Relationship Id="rId1" Type="http://schemas.openxmlformats.org/officeDocument/2006/relationships/tags" Target="../tags/tag144.xml"/><Relationship Id="rId6" Type="http://schemas.openxmlformats.org/officeDocument/2006/relationships/image" Target="../media/image75.jpg"/><Relationship Id="rId5" Type="http://schemas.openxmlformats.org/officeDocument/2006/relationships/image" Target="../media/image74.jpeg"/><Relationship Id="rId4" Type="http://schemas.openxmlformats.org/officeDocument/2006/relationships/image" Target="../media/image19.jpeg"/><Relationship Id="rId9" Type="http://schemas.openxmlformats.org/officeDocument/2006/relationships/image" Target="../media/image78.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0.xml"/><Relationship Id="rId1" Type="http://schemas.openxmlformats.org/officeDocument/2006/relationships/tags" Target="../tags/tag145.xml"/><Relationship Id="rId4" Type="http://schemas.openxmlformats.org/officeDocument/2006/relationships/image" Target="../media/image19.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0.xml"/><Relationship Id="rId1" Type="http://schemas.openxmlformats.org/officeDocument/2006/relationships/tags" Target="../tags/tag146.xml"/><Relationship Id="rId4" Type="http://schemas.openxmlformats.org/officeDocument/2006/relationships/image" Target="../media/image19.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0.xml"/><Relationship Id="rId1" Type="http://schemas.openxmlformats.org/officeDocument/2006/relationships/tags" Target="../tags/tag147.xml"/><Relationship Id="rId4" Type="http://schemas.openxmlformats.org/officeDocument/2006/relationships/image" Target="../media/image19.jpe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0.xml"/><Relationship Id="rId1" Type="http://schemas.openxmlformats.org/officeDocument/2006/relationships/tags" Target="../tags/tag148.xml"/><Relationship Id="rId4" Type="http://schemas.openxmlformats.org/officeDocument/2006/relationships/image" Target="../media/image19.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0.xml"/><Relationship Id="rId1" Type="http://schemas.openxmlformats.org/officeDocument/2006/relationships/tags" Target="../tags/tag149.xml"/><Relationship Id="rId4" Type="http://schemas.openxmlformats.org/officeDocument/2006/relationships/image" Target="../media/image19.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0.xml"/><Relationship Id="rId1" Type="http://schemas.openxmlformats.org/officeDocument/2006/relationships/tags" Target="../tags/tag150.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tags" Target="../tags/tag12.xml"/><Relationship Id="rId4" Type="http://schemas.openxmlformats.org/officeDocument/2006/relationships/image" Target="../media/image19.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0.xml"/><Relationship Id="rId1" Type="http://schemas.openxmlformats.org/officeDocument/2006/relationships/tags" Target="../tags/tag151.xml"/><Relationship Id="rId4" Type="http://schemas.openxmlformats.org/officeDocument/2006/relationships/image" Target="../media/image19.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0.xml"/><Relationship Id="rId1" Type="http://schemas.openxmlformats.org/officeDocument/2006/relationships/tags" Target="../tags/tag152.xml"/><Relationship Id="rId5" Type="http://schemas.openxmlformats.org/officeDocument/2006/relationships/image" Target="../media/image75.jpg"/><Relationship Id="rId4" Type="http://schemas.openxmlformats.org/officeDocument/2006/relationships/image" Target="../media/image19.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0.xml"/><Relationship Id="rId1" Type="http://schemas.openxmlformats.org/officeDocument/2006/relationships/tags" Target="../tags/tag153.xml"/><Relationship Id="rId5" Type="http://schemas.openxmlformats.org/officeDocument/2006/relationships/image" Target="../media/image32.png"/><Relationship Id="rId4" Type="http://schemas.openxmlformats.org/officeDocument/2006/relationships/image" Target="../media/image19.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0.xml"/><Relationship Id="rId1" Type="http://schemas.openxmlformats.org/officeDocument/2006/relationships/tags" Target="../tags/tag154.xml"/><Relationship Id="rId5" Type="http://schemas.openxmlformats.org/officeDocument/2006/relationships/image" Target="../media/image79.tmp"/><Relationship Id="rId4" Type="http://schemas.openxmlformats.org/officeDocument/2006/relationships/image" Target="../media/image19.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0.xml"/><Relationship Id="rId1" Type="http://schemas.openxmlformats.org/officeDocument/2006/relationships/tags" Target="../tags/tag155.xml"/><Relationship Id="rId5" Type="http://schemas.openxmlformats.org/officeDocument/2006/relationships/image" Target="../media/image80.png"/><Relationship Id="rId4" Type="http://schemas.openxmlformats.org/officeDocument/2006/relationships/image" Target="../media/image19.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30.xml"/><Relationship Id="rId1" Type="http://schemas.openxmlformats.org/officeDocument/2006/relationships/tags" Target="../tags/tag156.xml"/><Relationship Id="rId4" Type="http://schemas.openxmlformats.org/officeDocument/2006/relationships/image" Target="../media/image19.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0.xml"/><Relationship Id="rId1" Type="http://schemas.openxmlformats.org/officeDocument/2006/relationships/tags" Target="../tags/tag157.xml"/><Relationship Id="rId4" Type="http://schemas.openxmlformats.org/officeDocument/2006/relationships/image" Target="../media/image19.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0.xml"/><Relationship Id="rId1" Type="http://schemas.openxmlformats.org/officeDocument/2006/relationships/tags" Target="../tags/tag158.xml"/><Relationship Id="rId4" Type="http://schemas.openxmlformats.org/officeDocument/2006/relationships/image" Target="../media/image19.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30.xml"/><Relationship Id="rId1" Type="http://schemas.openxmlformats.org/officeDocument/2006/relationships/tags" Target="../tags/tag159.xml"/><Relationship Id="rId4" Type="http://schemas.openxmlformats.org/officeDocument/2006/relationships/image" Target="../media/image19.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0.xml"/><Relationship Id="rId1" Type="http://schemas.openxmlformats.org/officeDocument/2006/relationships/tags" Target="../tags/tag160.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0.xml"/><Relationship Id="rId1" Type="http://schemas.openxmlformats.org/officeDocument/2006/relationships/tags" Target="../tags/tag13.xml"/><Relationship Id="rId4" Type="http://schemas.openxmlformats.org/officeDocument/2006/relationships/image" Target="../media/image19.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30.xml"/><Relationship Id="rId1" Type="http://schemas.openxmlformats.org/officeDocument/2006/relationships/tags" Target="../tags/tag161.xml"/><Relationship Id="rId5" Type="http://schemas.openxmlformats.org/officeDocument/2006/relationships/image" Target="../media/image81.png"/><Relationship Id="rId4" Type="http://schemas.openxmlformats.org/officeDocument/2006/relationships/image" Target="../media/image19.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30.xml"/><Relationship Id="rId1" Type="http://schemas.openxmlformats.org/officeDocument/2006/relationships/tags" Target="../tags/tag162.xml"/><Relationship Id="rId4" Type="http://schemas.openxmlformats.org/officeDocument/2006/relationships/image" Target="../media/image19.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30.xml"/><Relationship Id="rId1" Type="http://schemas.openxmlformats.org/officeDocument/2006/relationships/tags" Target="../tags/tag163.xml"/><Relationship Id="rId4" Type="http://schemas.openxmlformats.org/officeDocument/2006/relationships/image" Target="../media/image19.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30.xml"/><Relationship Id="rId1" Type="http://schemas.openxmlformats.org/officeDocument/2006/relationships/tags" Target="../tags/tag164.xml"/><Relationship Id="rId4" Type="http://schemas.openxmlformats.org/officeDocument/2006/relationships/image" Target="../media/image19.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30.xml"/><Relationship Id="rId1" Type="http://schemas.openxmlformats.org/officeDocument/2006/relationships/tags" Target="../tags/tag165.xml"/><Relationship Id="rId4" Type="http://schemas.openxmlformats.org/officeDocument/2006/relationships/image" Target="../media/image19.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0.xml"/><Relationship Id="rId1" Type="http://schemas.openxmlformats.org/officeDocument/2006/relationships/tags" Target="../tags/tag166.xml"/><Relationship Id="rId4" Type="http://schemas.openxmlformats.org/officeDocument/2006/relationships/image" Target="../media/image19.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30.xml"/><Relationship Id="rId1" Type="http://schemas.openxmlformats.org/officeDocument/2006/relationships/tags" Target="../tags/tag167.xml"/><Relationship Id="rId4" Type="http://schemas.openxmlformats.org/officeDocument/2006/relationships/image" Target="../media/image19.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30.xml"/><Relationship Id="rId1" Type="http://schemas.openxmlformats.org/officeDocument/2006/relationships/tags" Target="../tags/tag168.xml"/><Relationship Id="rId4" Type="http://schemas.openxmlformats.org/officeDocument/2006/relationships/image" Target="../media/image19.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30.xml"/><Relationship Id="rId1" Type="http://schemas.openxmlformats.org/officeDocument/2006/relationships/tags" Target="../tags/tag169.xml"/><Relationship Id="rId4" Type="http://schemas.openxmlformats.org/officeDocument/2006/relationships/image" Target="../media/image19.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30.xml"/><Relationship Id="rId1" Type="http://schemas.openxmlformats.org/officeDocument/2006/relationships/tags" Target="../tags/tag170.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19.jpeg"/><Relationship Id="rId4"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137.xml"/><Relationship Id="rId7" Type="http://schemas.microsoft.com/office/2007/relationships/hdphoto" Target="../media/hdphoto2.wdp"/><Relationship Id="rId2" Type="http://schemas.openxmlformats.org/officeDocument/2006/relationships/slideLayout" Target="../slideLayouts/slideLayout30.xml"/><Relationship Id="rId1" Type="http://schemas.openxmlformats.org/officeDocument/2006/relationships/tags" Target="../tags/tag171.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19.jpeg"/><Relationship Id="rId9" Type="http://schemas.microsoft.com/office/2007/relationships/hdphoto" Target="../media/hdphoto3.wdp"/></Relationships>
</file>

<file path=ppt/slides/_rels/slide1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138.xml"/><Relationship Id="rId7" Type="http://schemas.openxmlformats.org/officeDocument/2006/relationships/image" Target="../media/image75.jpg"/><Relationship Id="rId2" Type="http://schemas.openxmlformats.org/officeDocument/2006/relationships/slideLayout" Target="../slideLayouts/slideLayout30.xml"/><Relationship Id="rId1" Type="http://schemas.openxmlformats.org/officeDocument/2006/relationships/tags" Target="../tags/tag17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19.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30.xml"/><Relationship Id="rId1" Type="http://schemas.openxmlformats.org/officeDocument/2006/relationships/tags" Target="../tags/tag17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19.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30.xml"/><Relationship Id="rId1" Type="http://schemas.openxmlformats.org/officeDocument/2006/relationships/tags" Target="../tags/tag174.xml"/><Relationship Id="rId4" Type="http://schemas.openxmlformats.org/officeDocument/2006/relationships/image" Target="../media/image19.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0.xml"/><Relationship Id="rId1" Type="http://schemas.openxmlformats.org/officeDocument/2006/relationships/tags" Target="../tags/tag175.xml"/><Relationship Id="rId4" Type="http://schemas.openxmlformats.org/officeDocument/2006/relationships/image" Target="../media/image19.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30.xml"/><Relationship Id="rId1" Type="http://schemas.openxmlformats.org/officeDocument/2006/relationships/tags" Target="../tags/tag176.xml"/><Relationship Id="rId4" Type="http://schemas.openxmlformats.org/officeDocument/2006/relationships/image" Target="../media/image19.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4.tmp"/><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hyperlink" Target="https://www.flickr.com/photos/brad_holt/2810327932" TargetMode="External"/><Relationship Id="rId2" Type="http://schemas.openxmlformats.org/officeDocument/2006/relationships/image" Target="../media/image96.jpg"/><Relationship Id="rId1" Type="http://schemas.openxmlformats.org/officeDocument/2006/relationships/slideLayout" Target="../slideLayouts/slideLayout7.xml"/><Relationship Id="rId5" Type="http://schemas.openxmlformats.org/officeDocument/2006/relationships/hyperlink" Target="https://freepngimg.com/png/88434-text-symbol-question-mark-computer-graphics-3d" TargetMode="External"/><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xml"/><Relationship Id="rId1" Type="http://schemas.openxmlformats.org/officeDocument/2006/relationships/tags" Target="../tags/tag18.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5.wmf"/><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ags" Target="../tags/tag21.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xml"/><Relationship Id="rId1" Type="http://schemas.openxmlformats.org/officeDocument/2006/relationships/tags" Target="../tags/tag2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8.png"/><Relationship Id="rId2" Type="http://schemas.openxmlformats.org/officeDocument/2006/relationships/slideLayout" Target="../slideLayouts/slideLayout30.xml"/><Relationship Id="rId1" Type="http://schemas.openxmlformats.org/officeDocument/2006/relationships/tags" Target="../tags/tag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26.xml"/><Relationship Id="rId7" Type="http://schemas.openxmlformats.org/officeDocument/2006/relationships/image" Target="../media/image2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9.jpeg"/><Relationship Id="rId5" Type="http://schemas.openxmlformats.org/officeDocument/2006/relationships/notesSlide" Target="../notesSlides/notesSlide19.xml"/><Relationship Id="rId4"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1.png"/><Relationship Id="rId5" Type="http://schemas.openxmlformats.org/officeDocument/2006/relationships/image" Target="../media/image19.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0.xml"/><Relationship Id="rId1" Type="http://schemas.openxmlformats.org/officeDocument/2006/relationships/tags" Target="../tags/tag29.xml"/><Relationship Id="rId5" Type="http://schemas.openxmlformats.org/officeDocument/2006/relationships/image" Target="../media/image32.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ags" Target="../tags/tag32.xml"/><Relationship Id="rId7" Type="http://schemas.openxmlformats.org/officeDocument/2006/relationships/image" Target="../media/image33.jpe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9.jpeg"/><Relationship Id="rId5" Type="http://schemas.openxmlformats.org/officeDocument/2006/relationships/notesSlide" Target="../notesSlides/notesSlide22.xml"/><Relationship Id="rId4"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0.xml"/><Relationship Id="rId1" Type="http://schemas.openxmlformats.org/officeDocument/2006/relationships/tags" Target="../tags/tag33.xml"/><Relationship Id="rId5" Type="http://schemas.openxmlformats.org/officeDocument/2006/relationships/image" Target="../media/image35.PN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0.xml"/><Relationship Id="rId1" Type="http://schemas.openxmlformats.org/officeDocument/2006/relationships/tags" Target="../tags/tag34.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6.wmf"/><Relationship Id="rId5" Type="http://schemas.openxmlformats.org/officeDocument/2006/relationships/image" Target="../media/image19.jpe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7.wmf"/><Relationship Id="rId5" Type="http://schemas.openxmlformats.org/officeDocument/2006/relationships/image" Target="../media/image19.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xml"/><Relationship Id="rId1" Type="http://schemas.openxmlformats.org/officeDocument/2006/relationships/tags" Target="../tags/tag39.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0.xml"/><Relationship Id="rId1" Type="http://schemas.openxmlformats.org/officeDocument/2006/relationships/tags" Target="../tags/tag40.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0.xml"/><Relationship Id="rId1" Type="http://schemas.openxmlformats.org/officeDocument/2006/relationships/tags" Target="../tags/tag41.xml"/><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0.xml"/><Relationship Id="rId1" Type="http://schemas.openxmlformats.org/officeDocument/2006/relationships/tags" Target="../tags/tag42.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0.xml"/><Relationship Id="rId1" Type="http://schemas.openxmlformats.org/officeDocument/2006/relationships/tags" Target="../tags/tag43.xml"/><Relationship Id="rId5" Type="http://schemas.openxmlformats.org/officeDocument/2006/relationships/image" Target="../media/image38.jpe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39.jpeg"/><Relationship Id="rId5" Type="http://schemas.openxmlformats.org/officeDocument/2006/relationships/image" Target="../media/image19.jpe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0.xml"/><Relationship Id="rId1" Type="http://schemas.openxmlformats.org/officeDocument/2006/relationships/tags" Target="../tags/tag46.xml"/><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0.xml"/><Relationship Id="rId1" Type="http://schemas.openxmlformats.org/officeDocument/2006/relationships/tags" Target="../tags/tag47.xml"/><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0.xml"/><Relationship Id="rId1" Type="http://schemas.openxmlformats.org/officeDocument/2006/relationships/tags" Target="../tags/tag48.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40.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9.jpeg"/><Relationship Id="rId5" Type="http://schemas.openxmlformats.org/officeDocument/2006/relationships/notesSlide" Target="../notesSlides/notesSlide36.xml"/><Relationship Id="rId4"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41.wmf"/><Relationship Id="rId5" Type="http://schemas.openxmlformats.org/officeDocument/2006/relationships/image" Target="../media/image19.jpe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2.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42.wmf"/><Relationship Id="rId5" Type="http://schemas.openxmlformats.org/officeDocument/2006/relationships/image" Target="../media/image19.jpe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43.jpeg"/><Relationship Id="rId5" Type="http://schemas.openxmlformats.org/officeDocument/2006/relationships/image" Target="../media/image19.jpe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0.xml"/><Relationship Id="rId1" Type="http://schemas.openxmlformats.org/officeDocument/2006/relationships/tags" Target="../tags/tag58.xml"/><Relationship Id="rId4" Type="http://schemas.openxmlformats.org/officeDocument/2006/relationships/image" Target="../media/image1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0.xml"/><Relationship Id="rId1" Type="http://schemas.openxmlformats.org/officeDocument/2006/relationships/tags" Target="../tags/tag59.xml"/><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0.xml"/><Relationship Id="rId1" Type="http://schemas.openxmlformats.org/officeDocument/2006/relationships/tags" Target="../tags/tag60.xml"/><Relationship Id="rId5" Type="http://schemas.openxmlformats.org/officeDocument/2006/relationships/image" Target="../media/image44.png"/><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0.xml"/><Relationship Id="rId1" Type="http://schemas.openxmlformats.org/officeDocument/2006/relationships/tags" Target="../tags/tag61.xml"/><Relationship Id="rId4" Type="http://schemas.openxmlformats.org/officeDocument/2006/relationships/image" Target="../media/image1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0.xml"/><Relationship Id="rId1" Type="http://schemas.openxmlformats.org/officeDocument/2006/relationships/tags" Target="../tags/tag62.xml"/><Relationship Id="rId4" Type="http://schemas.openxmlformats.org/officeDocument/2006/relationships/image" Target="../media/image1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0.xml"/><Relationship Id="rId1" Type="http://schemas.openxmlformats.org/officeDocument/2006/relationships/tags" Target="../tags/tag63.xml"/><Relationship Id="rId4" Type="http://schemas.openxmlformats.org/officeDocument/2006/relationships/image" Target="../media/image19.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45.wmf"/><Relationship Id="rId5" Type="http://schemas.openxmlformats.org/officeDocument/2006/relationships/image" Target="../media/image19.jpe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0.xml"/><Relationship Id="rId1" Type="http://schemas.openxmlformats.org/officeDocument/2006/relationships/tags" Target="../tags/tag66.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tags" Target="../tags/tag3.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0.xml"/><Relationship Id="rId1" Type="http://schemas.openxmlformats.org/officeDocument/2006/relationships/tags" Target="../tags/tag67.xml"/><Relationship Id="rId5" Type="http://schemas.openxmlformats.org/officeDocument/2006/relationships/image" Target="../media/image46.png"/><Relationship Id="rId4" Type="http://schemas.openxmlformats.org/officeDocument/2006/relationships/image" Target="../media/image1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0.xml"/><Relationship Id="rId1" Type="http://schemas.openxmlformats.org/officeDocument/2006/relationships/tags" Target="../tags/tag68.xml"/><Relationship Id="rId4" Type="http://schemas.openxmlformats.org/officeDocument/2006/relationships/image" Target="../media/image19.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47.wmf"/><Relationship Id="rId5" Type="http://schemas.openxmlformats.org/officeDocument/2006/relationships/image" Target="../media/image19.jpeg"/><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48.wmf"/><Relationship Id="rId5" Type="http://schemas.openxmlformats.org/officeDocument/2006/relationships/image" Target="../media/image19.jpe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1.wav"/><Relationship Id="rId7" Type="http://schemas.openxmlformats.org/officeDocument/2006/relationships/image" Target="../media/image19.jpeg"/><Relationship Id="rId2" Type="http://schemas.microsoft.com/office/2007/relationships/media" Target="../media/media1.wav"/><Relationship Id="rId1" Type="http://schemas.openxmlformats.org/officeDocument/2006/relationships/tags" Target="../tags/tag73.xml"/><Relationship Id="rId6" Type="http://schemas.openxmlformats.org/officeDocument/2006/relationships/notesSlide" Target="../notesSlides/notesSlide52.xml"/><Relationship Id="rId5" Type="http://schemas.openxmlformats.org/officeDocument/2006/relationships/slideLayout" Target="../slideLayouts/slideLayout30.xml"/><Relationship Id="rId4" Type="http://schemas.openxmlformats.org/officeDocument/2006/relationships/tags" Target="../tags/tag74.xml"/><Relationship Id="rId9" Type="http://schemas.openxmlformats.org/officeDocument/2006/relationships/image" Target="../media/image50.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0.xml"/><Relationship Id="rId1" Type="http://schemas.openxmlformats.org/officeDocument/2006/relationships/tags" Target="../tags/tag75.xml"/><Relationship Id="rId4" Type="http://schemas.openxmlformats.org/officeDocument/2006/relationships/image" Target="../media/image19.jpeg"/></Relationships>
</file>

<file path=ppt/slides/_rels/slide56.xml.rels><?xml version="1.0" encoding="UTF-8" standalone="yes"?>
<Relationships xmlns="http://schemas.openxmlformats.org/package/2006/relationships"><Relationship Id="rId2" Type="http://schemas.openxmlformats.org/officeDocument/2006/relationships/hyperlink" Target="https://bowl.com/associations/arc-league-resources"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1.xml"/><Relationship Id="rId1" Type="http://schemas.openxmlformats.org/officeDocument/2006/relationships/tags" Target="../tags/tag7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2.xml"/><Relationship Id="rId1" Type="http://schemas.openxmlformats.org/officeDocument/2006/relationships/tags" Target="../tags/tag77.xml"/><Relationship Id="rId4" Type="http://schemas.openxmlformats.org/officeDocument/2006/relationships/image" Target="../media/image19.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2.xml"/><Relationship Id="rId1" Type="http://schemas.openxmlformats.org/officeDocument/2006/relationships/tags" Target="../tags/tag78.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4.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51.emf"/><Relationship Id="rId5" Type="http://schemas.openxmlformats.org/officeDocument/2006/relationships/image" Target="../media/image19.jpeg"/><Relationship Id="rId4"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2.xml"/><Relationship Id="rId1" Type="http://schemas.openxmlformats.org/officeDocument/2006/relationships/tags" Target="../tags/tag81.xml"/><Relationship Id="rId4" Type="http://schemas.openxmlformats.org/officeDocument/2006/relationships/image" Target="../media/image19.jpeg"/></Relationships>
</file>

<file path=ppt/slides/_rels/slide6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84.xml"/><Relationship Id="rId7" Type="http://schemas.openxmlformats.org/officeDocument/2006/relationships/image" Target="../media/image52.WMF"/><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9.jpeg"/><Relationship Id="rId5" Type="http://schemas.openxmlformats.org/officeDocument/2006/relationships/notesSlide" Target="../notesSlides/notesSlide59.xml"/><Relationship Id="rId4" Type="http://schemas.openxmlformats.org/officeDocument/2006/relationships/slideLayout" Target="../slideLayouts/slideLayout52.xml"/><Relationship Id="rId9"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2.xml"/><Relationship Id="rId1" Type="http://schemas.openxmlformats.org/officeDocument/2006/relationships/tags" Target="../tags/tag85.xml"/><Relationship Id="rId4" Type="http://schemas.openxmlformats.org/officeDocument/2006/relationships/image" Target="../media/image1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2.xml"/><Relationship Id="rId1" Type="http://schemas.openxmlformats.org/officeDocument/2006/relationships/tags" Target="../tags/tag86.xml"/><Relationship Id="rId4" Type="http://schemas.openxmlformats.org/officeDocument/2006/relationships/image" Target="../media/image19.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2.xml"/><Relationship Id="rId1" Type="http://schemas.openxmlformats.org/officeDocument/2006/relationships/tags" Target="../tags/tag87.xml"/><Relationship Id="rId4" Type="http://schemas.openxmlformats.org/officeDocument/2006/relationships/image" Target="../media/image19.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2.xml"/><Relationship Id="rId1" Type="http://schemas.openxmlformats.org/officeDocument/2006/relationships/tags" Target="../tags/tag88.xml"/><Relationship Id="rId4" Type="http://schemas.openxmlformats.org/officeDocument/2006/relationships/image" Target="../media/image19.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2.xml"/><Relationship Id="rId1" Type="http://schemas.openxmlformats.org/officeDocument/2006/relationships/tags" Target="../tags/tag89.xml"/><Relationship Id="rId4" Type="http://schemas.openxmlformats.org/officeDocument/2006/relationships/image" Target="../media/image19.jpeg"/></Relationships>
</file>

<file path=ppt/slides/_rels/slide68.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image" Target="../media/image54.wmf"/><Relationship Id="rId5" Type="http://schemas.openxmlformats.org/officeDocument/2006/relationships/tags" Target="../tags/tag94.xml"/><Relationship Id="rId10" Type="http://schemas.openxmlformats.org/officeDocument/2006/relationships/image" Target="../media/image19.jpeg"/><Relationship Id="rId4" Type="http://schemas.openxmlformats.org/officeDocument/2006/relationships/tags" Target="../tags/tag93.xml"/><Relationship Id="rId9"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2.xml"/><Relationship Id="rId1" Type="http://schemas.openxmlformats.org/officeDocument/2006/relationships/tags" Target="../tags/tag9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ags" Target="../tags/tag5.xml"/><Relationship Id="rId5" Type="http://schemas.openxmlformats.org/officeDocument/2006/relationships/image" Target="../media/image20.png"/><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2.xml"/><Relationship Id="rId1" Type="http://schemas.openxmlformats.org/officeDocument/2006/relationships/tags" Target="../tags/tag98.xml"/><Relationship Id="rId4" Type="http://schemas.openxmlformats.org/officeDocument/2006/relationships/image" Target="../media/image19.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25.wmf"/><Relationship Id="rId5" Type="http://schemas.openxmlformats.org/officeDocument/2006/relationships/image" Target="../media/image19.jpeg"/><Relationship Id="rId4"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52.xml"/><Relationship Id="rId7" Type="http://schemas.openxmlformats.org/officeDocument/2006/relationships/image" Target="../media/image56.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55.jpeg"/><Relationship Id="rId5" Type="http://schemas.openxmlformats.org/officeDocument/2006/relationships/image" Target="../media/image19.jpeg"/><Relationship Id="rId4" Type="http://schemas.openxmlformats.org/officeDocument/2006/relationships/notesSlide" Target="../notesSlides/notesSlide69.xml"/><Relationship Id="rId9"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2.xml"/><Relationship Id="rId1" Type="http://schemas.openxmlformats.org/officeDocument/2006/relationships/tags" Target="../tags/tag103.xml"/><Relationship Id="rId4" Type="http://schemas.openxmlformats.org/officeDocument/2006/relationships/image" Target="../media/image1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2.xml"/><Relationship Id="rId1" Type="http://schemas.openxmlformats.org/officeDocument/2006/relationships/tags" Target="../tags/tag104.xml"/><Relationship Id="rId4" Type="http://schemas.openxmlformats.org/officeDocument/2006/relationships/image" Target="../media/image19.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2.xml"/><Relationship Id="rId1" Type="http://schemas.openxmlformats.org/officeDocument/2006/relationships/tags" Target="../tags/tag105.xml"/><Relationship Id="rId4" Type="http://schemas.openxmlformats.org/officeDocument/2006/relationships/image" Target="../media/image19.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2.xml"/><Relationship Id="rId1" Type="http://schemas.openxmlformats.org/officeDocument/2006/relationships/tags" Target="../tags/tag106.xml"/><Relationship Id="rId4" Type="http://schemas.openxmlformats.org/officeDocument/2006/relationships/image" Target="../media/image19.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2.xml"/><Relationship Id="rId1" Type="http://schemas.openxmlformats.org/officeDocument/2006/relationships/tags" Target="../tags/tag10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9.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2.xml"/><Relationship Id="rId1" Type="http://schemas.openxmlformats.org/officeDocument/2006/relationships/tags" Target="../tags/tag108.xml"/><Relationship Id="rId4" Type="http://schemas.openxmlformats.org/officeDocument/2006/relationships/image" Target="../media/image19.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2.xml"/><Relationship Id="rId1" Type="http://schemas.openxmlformats.org/officeDocument/2006/relationships/tags" Target="../tags/tag109.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2.xml"/><Relationship Id="rId1" Type="http://schemas.openxmlformats.org/officeDocument/2006/relationships/tags" Target="../tags/tag110.xml"/><Relationship Id="rId5" Type="http://schemas.openxmlformats.org/officeDocument/2006/relationships/image" Target="../media/image26.png"/><Relationship Id="rId4" Type="http://schemas.openxmlformats.org/officeDocument/2006/relationships/image" Target="../media/image19.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2.xml"/><Relationship Id="rId1" Type="http://schemas.openxmlformats.org/officeDocument/2006/relationships/tags" Target="../tags/tag111.xml"/><Relationship Id="rId6" Type="http://schemas.openxmlformats.org/officeDocument/2006/relationships/image" Target="../media/image61.png"/><Relationship Id="rId5" Type="http://schemas.openxmlformats.org/officeDocument/2006/relationships/image" Target="../media/image26.png"/><Relationship Id="rId4" Type="http://schemas.openxmlformats.org/officeDocument/2006/relationships/image" Target="../media/image19.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63.png"/><Relationship Id="rId2" Type="http://schemas.openxmlformats.org/officeDocument/2006/relationships/slideLayout" Target="../slideLayouts/slideLayout52.xml"/><Relationship Id="rId1" Type="http://schemas.openxmlformats.org/officeDocument/2006/relationships/tags" Target="../tags/tag112.xml"/><Relationship Id="rId6" Type="http://schemas.openxmlformats.org/officeDocument/2006/relationships/image" Target="../media/image62.png"/><Relationship Id="rId5" Type="http://schemas.openxmlformats.org/officeDocument/2006/relationships/image" Target="../media/image26.png"/><Relationship Id="rId4" Type="http://schemas.openxmlformats.org/officeDocument/2006/relationships/image" Target="../media/image19.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2.xml"/><Relationship Id="rId1" Type="http://schemas.openxmlformats.org/officeDocument/2006/relationships/tags" Target="../tags/tag1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2.xml"/><Relationship Id="rId1" Type="http://schemas.openxmlformats.org/officeDocument/2006/relationships/tags" Target="../tags/tag114.xml"/><Relationship Id="rId6" Type="http://schemas.openxmlformats.org/officeDocument/2006/relationships/image" Target="../media/image64.png"/><Relationship Id="rId5" Type="http://schemas.openxmlformats.org/officeDocument/2006/relationships/image" Target="../media/image26.png"/><Relationship Id="rId4" Type="http://schemas.openxmlformats.org/officeDocument/2006/relationships/image" Target="../media/image19.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2.xml"/><Relationship Id="rId1" Type="http://schemas.openxmlformats.org/officeDocument/2006/relationships/tags" Target="../tags/tag115.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19.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2.xml"/><Relationship Id="rId1" Type="http://schemas.openxmlformats.org/officeDocument/2006/relationships/tags" Target="../tags/tag116.xml"/><Relationship Id="rId6" Type="http://schemas.openxmlformats.org/officeDocument/2006/relationships/image" Target="../media/image65.png"/><Relationship Id="rId5" Type="http://schemas.openxmlformats.org/officeDocument/2006/relationships/image" Target="../media/image26.png"/><Relationship Id="rId4" Type="http://schemas.openxmlformats.org/officeDocument/2006/relationships/image" Target="../media/image19.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2.xml"/><Relationship Id="rId1" Type="http://schemas.openxmlformats.org/officeDocument/2006/relationships/tags" Target="../tags/tag117.xml"/><Relationship Id="rId4" Type="http://schemas.openxmlformats.org/officeDocument/2006/relationships/image" Target="../media/image19.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2.xml"/><Relationship Id="rId1" Type="http://schemas.openxmlformats.org/officeDocument/2006/relationships/tags" Target="../tags/tag118.xml"/><Relationship Id="rId5" Type="http://schemas.openxmlformats.org/officeDocument/2006/relationships/image" Target="../media/image66.png"/><Relationship Id="rId4" Type="http://schemas.openxmlformats.org/officeDocument/2006/relationships/image" Target="../media/image19.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52.xml"/><Relationship Id="rId1" Type="http://schemas.openxmlformats.org/officeDocument/2006/relationships/tags" Target="../tags/tag119.xml"/><Relationship Id="rId5" Type="http://schemas.openxmlformats.org/officeDocument/2006/relationships/image" Target="../media/image67.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xml"/><Relationship Id="rId1" Type="http://schemas.openxmlformats.org/officeDocument/2006/relationships/tags" Target="../tags/tag8.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2.xml"/><Relationship Id="rId1" Type="http://schemas.openxmlformats.org/officeDocument/2006/relationships/tags" Target="../tags/tag120.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19.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2.xml"/><Relationship Id="rId1" Type="http://schemas.openxmlformats.org/officeDocument/2006/relationships/tags" Target="../tags/tag121.xml"/><Relationship Id="rId5" Type="http://schemas.openxmlformats.org/officeDocument/2006/relationships/image" Target="../media/image68.png"/><Relationship Id="rId4" Type="http://schemas.openxmlformats.org/officeDocument/2006/relationships/image" Target="../media/image19.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2.xml"/><Relationship Id="rId1" Type="http://schemas.openxmlformats.org/officeDocument/2006/relationships/tags" Target="../tags/tag122.xml"/><Relationship Id="rId4" Type="http://schemas.openxmlformats.org/officeDocument/2006/relationships/image" Target="../media/image19.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52.xml"/><Relationship Id="rId1" Type="http://schemas.openxmlformats.org/officeDocument/2006/relationships/tags" Target="../tags/tag123.xml"/><Relationship Id="rId4" Type="http://schemas.openxmlformats.org/officeDocument/2006/relationships/image" Target="../media/image19.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2.xml"/><Relationship Id="rId1" Type="http://schemas.openxmlformats.org/officeDocument/2006/relationships/tags" Target="../tags/tag124.xml"/><Relationship Id="rId4" Type="http://schemas.openxmlformats.org/officeDocument/2006/relationships/image" Target="../media/image19.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2.xml"/><Relationship Id="rId1" Type="http://schemas.openxmlformats.org/officeDocument/2006/relationships/tags" Target="../tags/tag125.xml"/><Relationship Id="rId4" Type="http://schemas.openxmlformats.org/officeDocument/2006/relationships/image" Target="../media/image19.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52.xml"/><Relationship Id="rId1" Type="http://schemas.openxmlformats.org/officeDocument/2006/relationships/tags" Target="../tags/tag126.xml"/><Relationship Id="rId4" Type="http://schemas.openxmlformats.org/officeDocument/2006/relationships/image" Target="../media/image19.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2.xml"/><Relationship Id="rId1" Type="http://schemas.openxmlformats.org/officeDocument/2006/relationships/tags" Target="../tags/tag127.xml"/><Relationship Id="rId5" Type="http://schemas.openxmlformats.org/officeDocument/2006/relationships/image" Target="../media/image70.jpeg"/><Relationship Id="rId4" Type="http://schemas.openxmlformats.org/officeDocument/2006/relationships/image" Target="../media/image19.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52.xml"/><Relationship Id="rId1" Type="http://schemas.openxmlformats.org/officeDocument/2006/relationships/tags" Target="../tags/tag128.xml"/><Relationship Id="rId5" Type="http://schemas.openxmlformats.org/officeDocument/2006/relationships/image" Target="../media/image71.png"/><Relationship Id="rId4" Type="http://schemas.openxmlformats.org/officeDocument/2006/relationships/image" Target="../media/image19.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52.xml"/><Relationship Id="rId1" Type="http://schemas.openxmlformats.org/officeDocument/2006/relationships/tags" Target="../tags/tag129.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B99C5CFC-075D-4F3F-9F9F-661FE5402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1" name="Picture 30">
              <a:extLst>
                <a:ext uri="{FF2B5EF4-FFF2-40B4-BE49-F238E27FC236}">
                  <a16:creationId xmlns:a16="http://schemas.microsoft.com/office/drawing/2014/main" id="{DC8D7C43-09CE-4135-B728-76800AC3509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9" name="Rectangle 58">
              <a:extLst>
                <a:ext uri="{FF2B5EF4-FFF2-40B4-BE49-F238E27FC236}">
                  <a16:creationId xmlns:a16="http://schemas.microsoft.com/office/drawing/2014/main" id="{1EF55059-E28F-4AFA-9147-69F50C4E6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3" name="Picture 32">
              <a:extLst>
                <a:ext uri="{FF2B5EF4-FFF2-40B4-BE49-F238E27FC236}">
                  <a16:creationId xmlns:a16="http://schemas.microsoft.com/office/drawing/2014/main" id="{E583B832-AA89-4082-98A3-E5AA78763C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4" name="Picture 33">
              <a:extLst>
                <a:ext uri="{FF2B5EF4-FFF2-40B4-BE49-F238E27FC236}">
                  <a16:creationId xmlns:a16="http://schemas.microsoft.com/office/drawing/2014/main" id="{E591C4AB-3C35-4B64-BB09-94D736BD494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0" name="Straight Connector 59">
            <a:extLst>
              <a:ext uri="{FF2B5EF4-FFF2-40B4-BE49-F238E27FC236}">
                <a16:creationId xmlns:a16="http://schemas.microsoft.com/office/drawing/2014/main" id="{CEED47D7-3B89-48AD-96EB-9331E99785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61" name="Rectangle 60">
            <a:extLst>
              <a:ext uri="{FF2B5EF4-FFF2-40B4-BE49-F238E27FC236}">
                <a16:creationId xmlns:a16="http://schemas.microsoft.com/office/drawing/2014/main" id="{75C7CCCA-64D0-42EB-B5ED-93521E5D11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03C9B984-B1ED-4F81-8692-A5D24D50CD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41" name="Picture 40">
              <a:extLst>
                <a:ext uri="{FF2B5EF4-FFF2-40B4-BE49-F238E27FC236}">
                  <a16:creationId xmlns:a16="http://schemas.microsoft.com/office/drawing/2014/main" id="{D6794FBD-70F2-408F-B516-BCD745B718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3" name="Rectangle 62">
              <a:extLst>
                <a:ext uri="{FF2B5EF4-FFF2-40B4-BE49-F238E27FC236}">
                  <a16:creationId xmlns:a16="http://schemas.microsoft.com/office/drawing/2014/main" id="{12FAA38B-D821-41D0-A35C-CEF954228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43" name="Picture 42">
              <a:extLst>
                <a:ext uri="{FF2B5EF4-FFF2-40B4-BE49-F238E27FC236}">
                  <a16:creationId xmlns:a16="http://schemas.microsoft.com/office/drawing/2014/main" id="{72A4BACF-2DE5-496B-B327-13C0E820F8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4" name="Picture 43">
              <a:extLst>
                <a:ext uri="{FF2B5EF4-FFF2-40B4-BE49-F238E27FC236}">
                  <a16:creationId xmlns:a16="http://schemas.microsoft.com/office/drawing/2014/main" id="{256D847A-8775-4360-8770-E259855EFBB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7" name="TextBox 16">
            <a:extLst>
              <a:ext uri="{FF2B5EF4-FFF2-40B4-BE49-F238E27FC236}">
                <a16:creationId xmlns:a16="http://schemas.microsoft.com/office/drawing/2014/main" id="{6340AF42-C4FA-5D47-2B43-73E4613D4FD1}"/>
              </a:ext>
            </a:extLst>
          </p:cNvPr>
          <p:cNvSpPr txBox="1"/>
          <p:nvPr/>
        </p:nvSpPr>
        <p:spPr>
          <a:xfrm>
            <a:off x="1086988" y="1041401"/>
            <a:ext cx="4510109" cy="2345264"/>
          </a:xfrm>
          <a:prstGeom prst="rect">
            <a:avLst/>
          </a:prstGeom>
        </p:spPr>
        <p:txBody>
          <a:bodyPr vert="horz" lIns="91440" tIns="45720" rIns="91440" bIns="45720" rtlCol="0" anchor="b">
            <a:normAutofit/>
          </a:bodyPr>
          <a:lstStyle/>
          <a:p>
            <a:pPr marL="1539240" marR="1514475" algn="ctr">
              <a:lnSpc>
                <a:spcPct val="90000"/>
              </a:lnSpc>
              <a:spcBef>
                <a:spcPct val="0"/>
              </a:spcBef>
              <a:spcAft>
                <a:spcPts val="600"/>
              </a:spcAft>
            </a:pPr>
            <a:r>
              <a:rPr lang="en-US" sz="5000" b="1" i="1" kern="1200" cap="none" spc="-10" dirty="0">
                <a:ln w="3175" cmpd="sng">
                  <a:noFill/>
                </a:ln>
                <a:solidFill>
                  <a:schemeClr val="tx1">
                    <a:lumMod val="85000"/>
                    <a:lumOff val="15000"/>
                  </a:schemeClr>
                </a:solidFill>
                <a:effectLst/>
                <a:latin typeface="+mj-lt"/>
                <a:ea typeface="+mj-ea"/>
                <a:cs typeface="+mj-cs"/>
              </a:rPr>
              <a:t>2025-</a:t>
            </a:r>
            <a:r>
              <a:rPr lang="en-US" sz="5000" b="1" i="1" kern="1200" cap="none" spc="-20" dirty="0">
                <a:ln w="3175" cmpd="sng">
                  <a:noFill/>
                </a:ln>
                <a:solidFill>
                  <a:schemeClr val="tx1">
                    <a:lumMod val="85000"/>
                    <a:lumOff val="15000"/>
                  </a:schemeClr>
                </a:solidFill>
                <a:effectLst/>
                <a:latin typeface="+mj-lt"/>
                <a:ea typeface="+mj-ea"/>
                <a:cs typeface="+mj-cs"/>
              </a:rPr>
              <a:t>2026</a:t>
            </a:r>
            <a:endParaRPr lang="en-US" sz="5000" b="1" i="1" kern="1200" cap="none" dirty="0">
              <a:ln w="3175" cmpd="sng">
                <a:noFill/>
              </a:ln>
              <a:solidFill>
                <a:schemeClr val="tx1">
                  <a:lumMod val="85000"/>
                  <a:lumOff val="15000"/>
                </a:schemeClr>
              </a:solidFill>
              <a:effectLst/>
              <a:latin typeface="+mj-lt"/>
              <a:ea typeface="+mj-ea"/>
              <a:cs typeface="+mj-cs"/>
            </a:endParaRPr>
          </a:p>
        </p:txBody>
      </p:sp>
      <p:sp>
        <p:nvSpPr>
          <p:cNvPr id="64" name="Rectangle 63">
            <a:extLst>
              <a:ext uri="{FF2B5EF4-FFF2-40B4-BE49-F238E27FC236}">
                <a16:creationId xmlns:a16="http://schemas.microsoft.com/office/drawing/2014/main" id="{0707A494-6A2A-4F5A-9B68-E200D396F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3230" y="1371794"/>
            <a:ext cx="2329992" cy="1962613"/>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Image 21">
            <a:extLst>
              <a:ext uri="{FF2B5EF4-FFF2-40B4-BE49-F238E27FC236}">
                <a16:creationId xmlns:a16="http://schemas.microsoft.com/office/drawing/2014/main" id="{62CC424F-46E3-3B7D-7D14-DF4A5A2D4368}"/>
              </a:ext>
            </a:extLst>
          </p:cNvPr>
          <p:cNvPicPr>
            <a:picLocks/>
          </p:cNvPicPr>
          <p:nvPr/>
        </p:nvPicPr>
        <p:blipFill>
          <a:blip r:embed="rId7" cstate="print"/>
          <a:stretch>
            <a:fillRect/>
          </a:stretch>
        </p:blipFill>
        <p:spPr>
          <a:xfrm>
            <a:off x="6256867" y="1690318"/>
            <a:ext cx="1961204" cy="1343424"/>
          </a:xfrm>
          <a:prstGeom prst="rect">
            <a:avLst/>
          </a:prstGeom>
        </p:spPr>
      </p:pic>
      <p:sp>
        <p:nvSpPr>
          <p:cNvPr id="65" name="Rectangle 64">
            <a:extLst>
              <a:ext uri="{FF2B5EF4-FFF2-40B4-BE49-F238E27FC236}">
                <a16:creationId xmlns:a16="http://schemas.microsoft.com/office/drawing/2014/main" id="{8924F71E-9517-4BB7-BC91-D2631683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2510" y="1371793"/>
            <a:ext cx="2186166" cy="1962614"/>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925AE87C-C7DF-4125-8E8D-64A75A04B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0362" y="3522131"/>
            <a:ext cx="4023360" cy="0"/>
          </a:xfrm>
          <a:prstGeom prst="line">
            <a:avLst/>
          </a:prstGeom>
        </p:spPr>
        <p:style>
          <a:lnRef idx="2">
            <a:schemeClr val="accent1"/>
          </a:lnRef>
          <a:fillRef idx="0">
            <a:schemeClr val="accent1"/>
          </a:fillRef>
          <a:effectRef idx="1">
            <a:schemeClr val="accent1"/>
          </a:effectRef>
          <a:fontRef idx="minor">
            <a:schemeClr val="tx1"/>
          </a:fontRef>
        </p:style>
      </p:cxnSp>
      <p:sp>
        <p:nvSpPr>
          <p:cNvPr id="67" name="Rectangle 66">
            <a:extLst>
              <a:ext uri="{FF2B5EF4-FFF2-40B4-BE49-F238E27FC236}">
                <a16:creationId xmlns:a16="http://schemas.microsoft.com/office/drawing/2014/main" id="{9B9E1B6A-5331-45DE-8D28-8A3E553A4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3230" y="3537570"/>
            <a:ext cx="2329992" cy="1962613"/>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53681095-5D1B-4BFD-BE64-3A6C43B98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2510" y="3530000"/>
            <a:ext cx="2186166" cy="1954418"/>
          </a:xfrm>
          <a:prstGeom prst="rect">
            <a:avLst/>
          </a:prstGeom>
          <a:solidFill>
            <a:srgbClr val="FFFFFF"/>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Image 21">
            <a:extLst>
              <a:ext uri="{FF2B5EF4-FFF2-40B4-BE49-F238E27FC236}">
                <a16:creationId xmlns:a16="http://schemas.microsoft.com/office/drawing/2014/main" id="{467005CF-49BF-80C6-2BF7-DB802A2BDF69}"/>
              </a:ext>
            </a:extLst>
          </p:cNvPr>
          <p:cNvPicPr>
            <a:picLocks/>
          </p:cNvPicPr>
          <p:nvPr/>
        </p:nvPicPr>
        <p:blipFill>
          <a:blip r:embed="rId7" cstate="print"/>
          <a:stretch>
            <a:fillRect/>
          </a:stretch>
        </p:blipFill>
        <p:spPr>
          <a:xfrm>
            <a:off x="8781381" y="3884857"/>
            <a:ext cx="1820930" cy="1247337"/>
          </a:xfrm>
          <a:prstGeom prst="rect">
            <a:avLst/>
          </a:prstGeom>
        </p:spPr>
      </p:pic>
      <p:grpSp>
        <p:nvGrpSpPr>
          <p:cNvPr id="2" name="Group 1">
            <a:extLst>
              <a:ext uri="{FF2B5EF4-FFF2-40B4-BE49-F238E27FC236}">
                <a16:creationId xmlns:a16="http://schemas.microsoft.com/office/drawing/2014/main" id="{6635A10D-5F94-39B9-5789-B6FD4EF8FDB4}"/>
              </a:ext>
            </a:extLst>
          </p:cNvPr>
          <p:cNvGrpSpPr>
            <a:grpSpLocks/>
          </p:cNvGrpSpPr>
          <p:nvPr/>
        </p:nvGrpSpPr>
        <p:grpSpPr>
          <a:xfrm>
            <a:off x="6256867" y="4011249"/>
            <a:ext cx="1961204" cy="1033113"/>
            <a:chOff x="0" y="19049"/>
            <a:chExt cx="7471937" cy="5415750"/>
          </a:xfrm>
        </p:grpSpPr>
        <p:pic>
          <p:nvPicPr>
            <p:cNvPr id="4" name="Image 2">
              <a:extLst>
                <a:ext uri="{FF2B5EF4-FFF2-40B4-BE49-F238E27FC236}">
                  <a16:creationId xmlns:a16="http://schemas.microsoft.com/office/drawing/2014/main" id="{60812A73-CCC7-5578-1B1A-79E16FD237D4}"/>
                </a:ext>
              </a:extLst>
            </p:cNvPr>
            <p:cNvPicPr/>
            <p:nvPr/>
          </p:nvPicPr>
          <p:blipFill>
            <a:blip r:embed="rId8" cstate="print"/>
            <a:stretch>
              <a:fillRect/>
            </a:stretch>
          </p:blipFill>
          <p:spPr>
            <a:xfrm>
              <a:off x="586690" y="1960072"/>
              <a:ext cx="6126455" cy="3474727"/>
            </a:xfrm>
            <a:prstGeom prst="rect">
              <a:avLst/>
            </a:prstGeom>
          </p:spPr>
        </p:pic>
        <p:pic>
          <p:nvPicPr>
            <p:cNvPr id="5" name="Image 3">
              <a:extLst>
                <a:ext uri="{FF2B5EF4-FFF2-40B4-BE49-F238E27FC236}">
                  <a16:creationId xmlns:a16="http://schemas.microsoft.com/office/drawing/2014/main" id="{1C1E8CEC-4A82-6FFB-EA3B-670438F09FFF}"/>
                </a:ext>
              </a:extLst>
            </p:cNvPr>
            <p:cNvPicPr/>
            <p:nvPr/>
          </p:nvPicPr>
          <p:blipFill>
            <a:blip r:embed="rId9" cstate="print"/>
            <a:stretch>
              <a:fillRect/>
            </a:stretch>
          </p:blipFill>
          <p:spPr>
            <a:xfrm>
              <a:off x="4909284" y="63340"/>
              <a:ext cx="2515121" cy="2528521"/>
            </a:xfrm>
            <a:prstGeom prst="rect">
              <a:avLst/>
            </a:prstGeom>
          </p:spPr>
        </p:pic>
        <p:sp>
          <p:nvSpPr>
            <p:cNvPr id="6" name="Graphic 4">
              <a:extLst>
                <a:ext uri="{FF2B5EF4-FFF2-40B4-BE49-F238E27FC236}">
                  <a16:creationId xmlns:a16="http://schemas.microsoft.com/office/drawing/2014/main" id="{74CC03DC-82A3-DC04-BC86-B276C317CD7D}"/>
                </a:ext>
              </a:extLst>
            </p:cNvPr>
            <p:cNvSpPr/>
            <p:nvPr/>
          </p:nvSpPr>
          <p:spPr>
            <a:xfrm>
              <a:off x="91326" y="37961"/>
              <a:ext cx="2146935" cy="260350"/>
            </a:xfrm>
            <a:custGeom>
              <a:avLst/>
              <a:gdLst/>
              <a:ahLst/>
              <a:cxnLst/>
              <a:rect l="l" t="t" r="r" b="b"/>
              <a:pathLst>
                <a:path w="2146935" h="260350">
                  <a:moveTo>
                    <a:pt x="0" y="259869"/>
                  </a:moveTo>
                  <a:lnTo>
                    <a:pt x="2146501" y="0"/>
                  </a:lnTo>
                </a:path>
              </a:pathLst>
            </a:custGeom>
            <a:ln w="38099">
              <a:solidFill>
                <a:srgbClr val="EEEEEE"/>
              </a:solidFill>
              <a:prstDash val="solid"/>
            </a:ln>
          </p:spPr>
          <p:txBody>
            <a:bodyPr wrap="square" lIns="0" tIns="0" rIns="0" bIns="0" rtlCol="0">
              <a:prstTxWarp prst="textNoShape">
                <a:avLst/>
              </a:prstTxWarp>
              <a:noAutofit/>
            </a:bodyPr>
            <a:lstStyle/>
            <a:p>
              <a:endParaRPr lang="en-US" dirty="0"/>
            </a:p>
          </p:txBody>
        </p:sp>
        <p:sp>
          <p:nvSpPr>
            <p:cNvPr id="7" name="Graphic 5">
              <a:extLst>
                <a:ext uri="{FF2B5EF4-FFF2-40B4-BE49-F238E27FC236}">
                  <a16:creationId xmlns:a16="http://schemas.microsoft.com/office/drawing/2014/main" id="{94710040-3431-1793-6AFF-12A46BAE72B4}"/>
                </a:ext>
              </a:extLst>
            </p:cNvPr>
            <p:cNvSpPr/>
            <p:nvPr/>
          </p:nvSpPr>
          <p:spPr>
            <a:xfrm>
              <a:off x="2235537" y="19049"/>
              <a:ext cx="294640" cy="2430780"/>
            </a:xfrm>
            <a:custGeom>
              <a:avLst/>
              <a:gdLst/>
              <a:ahLst/>
              <a:cxnLst/>
              <a:rect l="l" t="t" r="r" b="b"/>
              <a:pathLst>
                <a:path w="294640" h="2430780">
                  <a:moveTo>
                    <a:pt x="0" y="0"/>
                  </a:moveTo>
                  <a:lnTo>
                    <a:pt x="294213" y="2430179"/>
                  </a:lnTo>
                </a:path>
              </a:pathLst>
            </a:custGeom>
            <a:ln w="38099">
              <a:solidFill>
                <a:srgbClr val="EEEEEE"/>
              </a:solidFill>
              <a:prstDash val="solid"/>
            </a:ln>
          </p:spPr>
          <p:txBody>
            <a:bodyPr wrap="square" lIns="0" tIns="0" rIns="0" bIns="0" rtlCol="0">
              <a:prstTxWarp prst="textNoShape">
                <a:avLst/>
              </a:prstTxWarp>
              <a:noAutofit/>
            </a:bodyPr>
            <a:lstStyle/>
            <a:p>
              <a:endParaRPr lang="en-US" dirty="0"/>
            </a:p>
          </p:txBody>
        </p:sp>
        <p:sp>
          <p:nvSpPr>
            <p:cNvPr id="8" name="Graphic 6">
              <a:extLst>
                <a:ext uri="{FF2B5EF4-FFF2-40B4-BE49-F238E27FC236}">
                  <a16:creationId xmlns:a16="http://schemas.microsoft.com/office/drawing/2014/main" id="{3CAFEFAF-ECD8-C80B-7FD4-43E9F3ED4F7B}"/>
                </a:ext>
              </a:extLst>
            </p:cNvPr>
            <p:cNvSpPr/>
            <p:nvPr/>
          </p:nvSpPr>
          <p:spPr>
            <a:xfrm>
              <a:off x="402162" y="2446940"/>
              <a:ext cx="2146935" cy="260350"/>
            </a:xfrm>
            <a:custGeom>
              <a:avLst/>
              <a:gdLst/>
              <a:ahLst/>
              <a:cxnLst/>
              <a:rect l="l" t="t" r="r" b="b"/>
              <a:pathLst>
                <a:path w="2146935" h="260350">
                  <a:moveTo>
                    <a:pt x="2146501" y="0"/>
                  </a:moveTo>
                  <a:lnTo>
                    <a:pt x="0" y="259869"/>
                  </a:lnTo>
                </a:path>
              </a:pathLst>
            </a:custGeom>
            <a:ln w="38099">
              <a:solidFill>
                <a:srgbClr val="EEEEEE"/>
              </a:solidFill>
              <a:prstDash val="solid"/>
            </a:ln>
          </p:spPr>
          <p:txBody>
            <a:bodyPr wrap="square" lIns="0" tIns="0" rIns="0" bIns="0" rtlCol="0">
              <a:prstTxWarp prst="textNoShape">
                <a:avLst/>
              </a:prstTxWarp>
              <a:noAutofit/>
            </a:bodyPr>
            <a:lstStyle/>
            <a:p>
              <a:endParaRPr lang="en-US" dirty="0"/>
            </a:p>
          </p:txBody>
        </p:sp>
        <p:sp>
          <p:nvSpPr>
            <p:cNvPr id="9" name="Graphic 7">
              <a:extLst>
                <a:ext uri="{FF2B5EF4-FFF2-40B4-BE49-F238E27FC236}">
                  <a16:creationId xmlns:a16="http://schemas.microsoft.com/office/drawing/2014/main" id="{F162B2E6-8120-ECAA-9E2F-A0FA0973AD1E}"/>
                </a:ext>
              </a:extLst>
            </p:cNvPr>
            <p:cNvSpPr/>
            <p:nvPr/>
          </p:nvSpPr>
          <p:spPr>
            <a:xfrm>
              <a:off x="110237" y="295542"/>
              <a:ext cx="294640" cy="2430780"/>
            </a:xfrm>
            <a:custGeom>
              <a:avLst/>
              <a:gdLst/>
              <a:ahLst/>
              <a:cxnLst/>
              <a:rect l="l" t="t" r="r" b="b"/>
              <a:pathLst>
                <a:path w="294640" h="2430780">
                  <a:moveTo>
                    <a:pt x="294213" y="2430179"/>
                  </a:moveTo>
                  <a:lnTo>
                    <a:pt x="0" y="0"/>
                  </a:lnTo>
                </a:path>
              </a:pathLst>
            </a:custGeom>
            <a:ln w="38099">
              <a:solidFill>
                <a:srgbClr val="EEEEEE"/>
              </a:solidFill>
              <a:prstDash val="solid"/>
            </a:ln>
          </p:spPr>
          <p:txBody>
            <a:bodyPr wrap="square" lIns="0" tIns="0" rIns="0" bIns="0" rtlCol="0">
              <a:prstTxWarp prst="textNoShape">
                <a:avLst/>
              </a:prstTxWarp>
              <a:noAutofit/>
            </a:bodyPr>
            <a:lstStyle/>
            <a:p>
              <a:endParaRPr lang="en-US" dirty="0"/>
            </a:p>
          </p:txBody>
        </p:sp>
        <p:pic>
          <p:nvPicPr>
            <p:cNvPr id="10" name="Image 8">
              <a:extLst>
                <a:ext uri="{FF2B5EF4-FFF2-40B4-BE49-F238E27FC236}">
                  <a16:creationId xmlns:a16="http://schemas.microsoft.com/office/drawing/2014/main" id="{B4F54FA9-2F04-3900-64E7-385667568054}"/>
                </a:ext>
              </a:extLst>
            </p:cNvPr>
            <p:cNvPicPr/>
            <p:nvPr/>
          </p:nvPicPr>
          <p:blipFill>
            <a:blip r:embed="rId10" cstate="print"/>
            <a:stretch>
              <a:fillRect/>
            </a:stretch>
          </p:blipFill>
          <p:spPr>
            <a:xfrm>
              <a:off x="0" y="68477"/>
              <a:ext cx="2514127" cy="2514128"/>
            </a:xfrm>
            <a:prstGeom prst="rect">
              <a:avLst/>
            </a:prstGeom>
          </p:spPr>
        </p:pic>
        <p:sp>
          <p:nvSpPr>
            <p:cNvPr id="11" name="Graphic 9">
              <a:extLst>
                <a:ext uri="{FF2B5EF4-FFF2-40B4-BE49-F238E27FC236}">
                  <a16:creationId xmlns:a16="http://schemas.microsoft.com/office/drawing/2014/main" id="{3C0A5ECE-C1C5-4406-F23A-FD6403E959B5}"/>
                </a:ext>
              </a:extLst>
            </p:cNvPr>
            <p:cNvSpPr/>
            <p:nvPr/>
          </p:nvSpPr>
          <p:spPr>
            <a:xfrm>
              <a:off x="5293472" y="41562"/>
              <a:ext cx="2173605" cy="424815"/>
            </a:xfrm>
            <a:custGeom>
              <a:avLst/>
              <a:gdLst/>
              <a:ahLst/>
              <a:cxnLst/>
              <a:rect l="l" t="t" r="r" b="b"/>
              <a:pathLst>
                <a:path w="2173605" h="424815">
                  <a:moveTo>
                    <a:pt x="0" y="0"/>
                  </a:moveTo>
                  <a:lnTo>
                    <a:pt x="2173511" y="424424"/>
                  </a:lnTo>
                </a:path>
              </a:pathLst>
            </a:custGeom>
            <a:ln w="47625">
              <a:solidFill>
                <a:srgbClr val="666666"/>
              </a:solidFill>
              <a:prstDash val="solid"/>
            </a:ln>
          </p:spPr>
          <p:txBody>
            <a:bodyPr wrap="square" lIns="0" tIns="0" rIns="0" bIns="0" rtlCol="0">
              <a:prstTxWarp prst="textNoShape">
                <a:avLst/>
              </a:prstTxWarp>
              <a:noAutofit/>
            </a:bodyPr>
            <a:lstStyle/>
            <a:p>
              <a:endParaRPr lang="en-US" dirty="0"/>
            </a:p>
          </p:txBody>
        </p:sp>
        <p:sp>
          <p:nvSpPr>
            <p:cNvPr id="12" name="Graphic 10">
              <a:extLst>
                <a:ext uri="{FF2B5EF4-FFF2-40B4-BE49-F238E27FC236}">
                  <a16:creationId xmlns:a16="http://schemas.microsoft.com/office/drawing/2014/main" id="{C39A205D-855F-6F35-719C-A970DD01DEE0}"/>
                </a:ext>
              </a:extLst>
            </p:cNvPr>
            <p:cNvSpPr/>
            <p:nvPr/>
          </p:nvSpPr>
          <p:spPr>
            <a:xfrm>
              <a:off x="7047122" y="442616"/>
              <a:ext cx="424815" cy="2173605"/>
            </a:xfrm>
            <a:custGeom>
              <a:avLst/>
              <a:gdLst/>
              <a:ahLst/>
              <a:cxnLst/>
              <a:rect l="l" t="t" r="r" b="b"/>
              <a:pathLst>
                <a:path w="424815" h="2173605">
                  <a:moveTo>
                    <a:pt x="424424" y="0"/>
                  </a:moveTo>
                  <a:lnTo>
                    <a:pt x="0" y="2173511"/>
                  </a:lnTo>
                </a:path>
              </a:pathLst>
            </a:custGeom>
            <a:ln w="47625">
              <a:solidFill>
                <a:srgbClr val="666666"/>
              </a:solidFill>
              <a:prstDash val="solid"/>
            </a:ln>
          </p:spPr>
          <p:txBody>
            <a:bodyPr wrap="square" lIns="0" tIns="0" rIns="0" bIns="0" rtlCol="0">
              <a:prstTxWarp prst="textNoShape">
                <a:avLst/>
              </a:prstTxWarp>
              <a:noAutofit/>
            </a:bodyPr>
            <a:lstStyle/>
            <a:p>
              <a:endParaRPr lang="en-US" dirty="0"/>
            </a:p>
          </p:txBody>
        </p:sp>
        <p:sp>
          <p:nvSpPr>
            <p:cNvPr id="13" name="Graphic 11">
              <a:extLst>
                <a:ext uri="{FF2B5EF4-FFF2-40B4-BE49-F238E27FC236}">
                  <a16:creationId xmlns:a16="http://schemas.microsoft.com/office/drawing/2014/main" id="{BF6D543F-BFFB-3EE4-4619-AA486672AD96}"/>
                </a:ext>
              </a:extLst>
            </p:cNvPr>
            <p:cNvSpPr/>
            <p:nvPr/>
          </p:nvSpPr>
          <p:spPr>
            <a:xfrm>
              <a:off x="4896982" y="2196266"/>
              <a:ext cx="2173605" cy="424815"/>
            </a:xfrm>
            <a:custGeom>
              <a:avLst/>
              <a:gdLst/>
              <a:ahLst/>
              <a:cxnLst/>
              <a:rect l="l" t="t" r="r" b="b"/>
              <a:pathLst>
                <a:path w="2173605" h="424815">
                  <a:moveTo>
                    <a:pt x="2173511" y="424424"/>
                  </a:moveTo>
                  <a:lnTo>
                    <a:pt x="0" y="0"/>
                  </a:lnTo>
                </a:path>
              </a:pathLst>
            </a:custGeom>
            <a:ln w="47625">
              <a:solidFill>
                <a:srgbClr val="666666"/>
              </a:solidFill>
              <a:prstDash val="solid"/>
            </a:ln>
          </p:spPr>
          <p:txBody>
            <a:bodyPr wrap="square" lIns="0" tIns="0" rIns="0" bIns="0" rtlCol="0">
              <a:prstTxWarp prst="textNoShape">
                <a:avLst/>
              </a:prstTxWarp>
              <a:noAutofit/>
            </a:bodyPr>
            <a:lstStyle/>
            <a:p>
              <a:endParaRPr lang="en-US" dirty="0"/>
            </a:p>
          </p:txBody>
        </p:sp>
        <p:sp>
          <p:nvSpPr>
            <p:cNvPr id="14" name="Graphic 12">
              <a:extLst>
                <a:ext uri="{FF2B5EF4-FFF2-40B4-BE49-F238E27FC236}">
                  <a16:creationId xmlns:a16="http://schemas.microsoft.com/office/drawing/2014/main" id="{58194F4A-82C9-864C-64FD-00E7B594C265}"/>
                </a:ext>
              </a:extLst>
            </p:cNvPr>
            <p:cNvSpPr/>
            <p:nvPr/>
          </p:nvSpPr>
          <p:spPr>
            <a:xfrm>
              <a:off x="4892418" y="46126"/>
              <a:ext cx="424815" cy="2173605"/>
            </a:xfrm>
            <a:custGeom>
              <a:avLst/>
              <a:gdLst/>
              <a:ahLst/>
              <a:cxnLst/>
              <a:rect l="l" t="t" r="r" b="b"/>
              <a:pathLst>
                <a:path w="424815" h="2173605">
                  <a:moveTo>
                    <a:pt x="0" y="2173511"/>
                  </a:moveTo>
                  <a:lnTo>
                    <a:pt x="424424" y="0"/>
                  </a:lnTo>
                </a:path>
              </a:pathLst>
            </a:custGeom>
            <a:ln w="47625">
              <a:solidFill>
                <a:srgbClr val="666666"/>
              </a:solidFill>
              <a:prstDash val="solid"/>
            </a:ln>
          </p:spPr>
          <p:txBody>
            <a:bodyPr wrap="square" lIns="0" tIns="0" rIns="0" bIns="0" rtlCol="0">
              <a:prstTxWarp prst="textNoShape">
                <a:avLst/>
              </a:prstTxWarp>
              <a:noAutofit/>
            </a:bodyPr>
            <a:lstStyle/>
            <a:p>
              <a:endParaRPr lang="en-US" dirty="0"/>
            </a:p>
          </p:txBody>
        </p:sp>
        <p:pic>
          <p:nvPicPr>
            <p:cNvPr id="15" name="Image 13">
              <a:extLst>
                <a:ext uri="{FF2B5EF4-FFF2-40B4-BE49-F238E27FC236}">
                  <a16:creationId xmlns:a16="http://schemas.microsoft.com/office/drawing/2014/main" id="{DF182A8E-9380-1EEF-7765-1B67A7385C87}"/>
                </a:ext>
              </a:extLst>
            </p:cNvPr>
            <p:cNvPicPr/>
            <p:nvPr/>
          </p:nvPicPr>
          <p:blipFill>
            <a:blip r:embed="rId11" cstate="print"/>
            <a:stretch>
              <a:fillRect/>
            </a:stretch>
          </p:blipFill>
          <p:spPr>
            <a:xfrm>
              <a:off x="3261057" y="70101"/>
              <a:ext cx="875029" cy="1238503"/>
            </a:xfrm>
            <a:prstGeom prst="rect">
              <a:avLst/>
            </a:prstGeom>
          </p:spPr>
        </p:pic>
      </p:grpSp>
      <p:grpSp>
        <p:nvGrpSpPr>
          <p:cNvPr id="18" name="Group 17">
            <a:extLst>
              <a:ext uri="{FF2B5EF4-FFF2-40B4-BE49-F238E27FC236}">
                <a16:creationId xmlns:a16="http://schemas.microsoft.com/office/drawing/2014/main" id="{28834093-C948-4F20-B6D3-9E6A11F260D8}"/>
              </a:ext>
            </a:extLst>
          </p:cNvPr>
          <p:cNvGrpSpPr>
            <a:grpSpLocks/>
          </p:cNvGrpSpPr>
          <p:nvPr/>
        </p:nvGrpSpPr>
        <p:grpSpPr>
          <a:xfrm>
            <a:off x="8833955" y="1570229"/>
            <a:ext cx="1715782" cy="1583603"/>
            <a:chOff x="0" y="0"/>
            <a:chExt cx="2105342" cy="2105342"/>
          </a:xfrm>
        </p:grpSpPr>
        <p:pic>
          <p:nvPicPr>
            <p:cNvPr id="19" name="Image 16">
              <a:extLst>
                <a:ext uri="{FF2B5EF4-FFF2-40B4-BE49-F238E27FC236}">
                  <a16:creationId xmlns:a16="http://schemas.microsoft.com/office/drawing/2014/main" id="{E8E8CA9B-281C-4FB1-8B9D-629BBEB98CEB}"/>
                </a:ext>
              </a:extLst>
            </p:cNvPr>
            <p:cNvPicPr/>
            <p:nvPr/>
          </p:nvPicPr>
          <p:blipFill>
            <a:blip r:embed="rId12" cstate="print"/>
            <a:stretch>
              <a:fillRect/>
            </a:stretch>
          </p:blipFill>
          <p:spPr>
            <a:xfrm>
              <a:off x="34549" y="34554"/>
              <a:ext cx="2009775" cy="2009770"/>
            </a:xfrm>
            <a:prstGeom prst="rect">
              <a:avLst/>
            </a:prstGeom>
          </p:spPr>
        </p:pic>
        <p:sp>
          <p:nvSpPr>
            <p:cNvPr id="20" name="Graphic 17">
              <a:extLst>
                <a:ext uri="{FF2B5EF4-FFF2-40B4-BE49-F238E27FC236}">
                  <a16:creationId xmlns:a16="http://schemas.microsoft.com/office/drawing/2014/main" id="{9EA822A9-7214-D376-6BBE-ECA644007A61}"/>
                </a:ext>
              </a:extLst>
            </p:cNvPr>
            <p:cNvSpPr/>
            <p:nvPr/>
          </p:nvSpPr>
          <p:spPr>
            <a:xfrm>
              <a:off x="0" y="23812"/>
              <a:ext cx="2081530" cy="1270"/>
            </a:xfrm>
            <a:custGeom>
              <a:avLst/>
              <a:gdLst/>
              <a:ahLst/>
              <a:cxnLst/>
              <a:rect l="l" t="t" r="r" b="b"/>
              <a:pathLst>
                <a:path w="2081530">
                  <a:moveTo>
                    <a:pt x="0" y="0"/>
                  </a:moveTo>
                  <a:lnTo>
                    <a:pt x="2081212" y="0"/>
                  </a:lnTo>
                </a:path>
              </a:pathLst>
            </a:custGeom>
            <a:ln w="47625">
              <a:solidFill>
                <a:srgbClr val="970000"/>
              </a:solidFill>
              <a:prstDash val="solid"/>
            </a:ln>
          </p:spPr>
          <p:txBody>
            <a:bodyPr wrap="square" lIns="0" tIns="0" rIns="0" bIns="0" rtlCol="0">
              <a:prstTxWarp prst="textNoShape">
                <a:avLst/>
              </a:prstTxWarp>
              <a:noAutofit/>
            </a:bodyPr>
            <a:lstStyle/>
            <a:p>
              <a:endParaRPr lang="en-US" dirty="0"/>
            </a:p>
          </p:txBody>
        </p:sp>
        <p:sp>
          <p:nvSpPr>
            <p:cNvPr id="21" name="Graphic 18">
              <a:extLst>
                <a:ext uri="{FF2B5EF4-FFF2-40B4-BE49-F238E27FC236}">
                  <a16:creationId xmlns:a16="http://schemas.microsoft.com/office/drawing/2014/main" id="{AC8B840C-849E-BEB0-3692-BC5B6DA8E9DD}"/>
                </a:ext>
              </a:extLst>
            </p:cNvPr>
            <p:cNvSpPr/>
            <p:nvPr/>
          </p:nvSpPr>
          <p:spPr>
            <a:xfrm>
              <a:off x="2081212" y="0"/>
              <a:ext cx="1270" cy="2081530"/>
            </a:xfrm>
            <a:custGeom>
              <a:avLst/>
              <a:gdLst/>
              <a:ahLst/>
              <a:cxnLst/>
              <a:rect l="l" t="t" r="r" b="b"/>
              <a:pathLst>
                <a:path h="2081530">
                  <a:moveTo>
                    <a:pt x="0" y="0"/>
                  </a:moveTo>
                  <a:lnTo>
                    <a:pt x="0" y="2081212"/>
                  </a:lnTo>
                </a:path>
              </a:pathLst>
            </a:custGeom>
            <a:ln w="47625">
              <a:solidFill>
                <a:srgbClr val="970000"/>
              </a:solidFill>
              <a:prstDash val="solid"/>
            </a:ln>
          </p:spPr>
          <p:txBody>
            <a:bodyPr wrap="square" lIns="0" tIns="0" rIns="0" bIns="0" rtlCol="0">
              <a:prstTxWarp prst="textNoShape">
                <a:avLst/>
              </a:prstTxWarp>
              <a:noAutofit/>
            </a:bodyPr>
            <a:lstStyle/>
            <a:p>
              <a:endParaRPr lang="en-US" dirty="0"/>
            </a:p>
          </p:txBody>
        </p:sp>
        <p:sp>
          <p:nvSpPr>
            <p:cNvPr id="22" name="Graphic 19">
              <a:extLst>
                <a:ext uri="{FF2B5EF4-FFF2-40B4-BE49-F238E27FC236}">
                  <a16:creationId xmlns:a16="http://schemas.microsoft.com/office/drawing/2014/main" id="{9E7C6BBC-72D0-3419-C53E-1F5151EF47EF}"/>
                </a:ext>
              </a:extLst>
            </p:cNvPr>
            <p:cNvSpPr/>
            <p:nvPr/>
          </p:nvSpPr>
          <p:spPr>
            <a:xfrm>
              <a:off x="23812" y="2081212"/>
              <a:ext cx="2081530" cy="1270"/>
            </a:xfrm>
            <a:custGeom>
              <a:avLst/>
              <a:gdLst/>
              <a:ahLst/>
              <a:cxnLst/>
              <a:rect l="l" t="t" r="r" b="b"/>
              <a:pathLst>
                <a:path w="2081530">
                  <a:moveTo>
                    <a:pt x="2081212" y="0"/>
                  </a:moveTo>
                  <a:lnTo>
                    <a:pt x="0" y="0"/>
                  </a:lnTo>
                </a:path>
              </a:pathLst>
            </a:custGeom>
            <a:ln w="47625">
              <a:solidFill>
                <a:srgbClr val="970000"/>
              </a:solidFill>
              <a:prstDash val="solid"/>
            </a:ln>
          </p:spPr>
          <p:txBody>
            <a:bodyPr wrap="square" lIns="0" tIns="0" rIns="0" bIns="0" rtlCol="0">
              <a:prstTxWarp prst="textNoShape">
                <a:avLst/>
              </a:prstTxWarp>
              <a:noAutofit/>
            </a:bodyPr>
            <a:lstStyle/>
            <a:p>
              <a:endParaRPr lang="en-US" dirty="0"/>
            </a:p>
          </p:txBody>
        </p:sp>
        <p:sp>
          <p:nvSpPr>
            <p:cNvPr id="23" name="Graphic 20">
              <a:extLst>
                <a:ext uri="{FF2B5EF4-FFF2-40B4-BE49-F238E27FC236}">
                  <a16:creationId xmlns:a16="http://schemas.microsoft.com/office/drawing/2014/main" id="{A3DC6512-EB74-4C1B-5A13-9BFE01A10D88}"/>
                </a:ext>
              </a:extLst>
            </p:cNvPr>
            <p:cNvSpPr/>
            <p:nvPr/>
          </p:nvSpPr>
          <p:spPr>
            <a:xfrm>
              <a:off x="23812" y="23812"/>
              <a:ext cx="1270" cy="2081530"/>
            </a:xfrm>
            <a:custGeom>
              <a:avLst/>
              <a:gdLst/>
              <a:ahLst/>
              <a:cxnLst/>
              <a:rect l="l" t="t" r="r" b="b"/>
              <a:pathLst>
                <a:path h="2081530">
                  <a:moveTo>
                    <a:pt x="0" y="2081212"/>
                  </a:moveTo>
                  <a:lnTo>
                    <a:pt x="0" y="0"/>
                  </a:lnTo>
                </a:path>
              </a:pathLst>
            </a:custGeom>
            <a:ln w="47625">
              <a:solidFill>
                <a:srgbClr val="970000"/>
              </a:solidFill>
              <a:prstDash val="solid"/>
            </a:ln>
          </p:spPr>
          <p:txBody>
            <a:bodyPr wrap="square" lIns="0" tIns="0" rIns="0" bIns="0" rtlCol="0">
              <a:prstTxWarp prst="textNoShape">
                <a:avLst/>
              </a:prstTxWarp>
              <a:noAutofit/>
            </a:bodyPr>
            <a:lstStyle/>
            <a:p>
              <a:endParaRPr lang="en-US" dirty="0"/>
            </a:p>
          </p:txBody>
        </p:sp>
      </p:grpSp>
    </p:spTree>
    <p:extLst>
      <p:ext uri="{BB962C8B-B14F-4D97-AF65-F5344CB8AC3E}">
        <p14:creationId xmlns:p14="http://schemas.microsoft.com/office/powerpoint/2010/main" val="119047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095978-0F2A-4C78-A59A-4B61A0323B9B}"/>
              </a:ext>
            </a:extLst>
          </p:cNvPr>
          <p:cNvSpPr>
            <a:spLocks noGrp="1"/>
          </p:cNvSpPr>
          <p:nvPr>
            <p:ph type="title"/>
          </p:nvPr>
        </p:nvSpPr>
        <p:spPr>
          <a:xfrm>
            <a:off x="2133604" y="76200"/>
            <a:ext cx="8534399"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Organizational Meeting</a:t>
            </a:r>
          </a:p>
        </p:txBody>
      </p:sp>
      <p:sp>
        <p:nvSpPr>
          <p:cNvPr id="30" name="TextBox 29">
            <a:extLst>
              <a:ext uri="{FF2B5EF4-FFF2-40B4-BE49-F238E27FC236}">
                <a16:creationId xmlns:a16="http://schemas.microsoft.com/office/drawing/2014/main" id="{6AD4B8D1-06AB-4AE4-B723-0DE71477CFF7}"/>
              </a:ext>
            </a:extLst>
          </p:cNvPr>
          <p:cNvSpPr txBox="1"/>
          <p:nvPr/>
        </p:nvSpPr>
        <p:spPr>
          <a:xfrm>
            <a:off x="3472999" y="1295403"/>
            <a:ext cx="5714999" cy="4406415"/>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23ACFAD7-EB73-45B0-9416-2CF0781AAD91}"/>
              </a:ext>
            </a:extLst>
          </p:cNvPr>
          <p:cNvSpPr txBox="1"/>
          <p:nvPr/>
        </p:nvSpPr>
        <p:spPr>
          <a:xfrm>
            <a:off x="3320595" y="1219200"/>
            <a:ext cx="5791200"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4C78B86D-D866-4FCF-AFFC-0D0BCD4FE959}"/>
              </a:ext>
            </a:extLst>
          </p:cNvPr>
          <p:cNvSpPr txBox="1"/>
          <p:nvPr/>
        </p:nvSpPr>
        <p:spPr>
          <a:xfrm>
            <a:off x="2457450" y="1465985"/>
            <a:ext cx="7962899" cy="4488731"/>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USBC members receive: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891" marR="0" lvl="0" indent="-34289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 certified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891" marR="0" lvl="0" indent="-34289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Tournament eligibility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891" marR="0" lvl="0" indent="-34289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Bonding of league prize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891" marR="0" lvl="0" indent="-34289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Standardized rules and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891" marR="0" lvl="0" indent="-34289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Member Rewards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902613007"/>
      </p:ext>
    </p:extLst>
  </p:cSld>
  <p:clrMapOvr>
    <a:masterClrMapping/>
  </p:clrMapOvr>
  <p:transition spd="slow" advTm="36650">
    <p:cover dir="rd"/>
  </p:transition>
  <p:extLst>
    <p:ext uri="{E180D4A7-C9FB-4DFB-919C-405C955672EB}">
      <p14:showEvtLst xmlns:p14="http://schemas.microsoft.com/office/powerpoint/2010/main">
        <p14:playEvt time="462" objId="12"/>
        <p14:stopEvt time="35769" objId="12"/>
      </p14:showEvtLst>
    </p:ext>
  </p:extLst>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Final Averages</a:t>
            </a:r>
          </a:p>
        </p:txBody>
      </p:sp>
      <p:sp>
        <p:nvSpPr>
          <p:cNvPr id="8" name="Rectangle 7">
            <a:extLst>
              <a:ext uri="{FF2B5EF4-FFF2-40B4-BE49-F238E27FC236}">
                <a16:creationId xmlns:a16="http://schemas.microsoft.com/office/drawing/2014/main" id="{894CD92F-113E-43D5-8224-AE574B60BA65}"/>
              </a:ext>
            </a:extLst>
          </p:cNvPr>
          <p:cNvSpPr/>
          <p:nvPr/>
        </p:nvSpPr>
        <p:spPr>
          <a:xfrm>
            <a:off x="2590801" y="1905000"/>
            <a:ext cx="769620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Submit averages of all bowlers regardless of the number of games, including substitutes to the local association.</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3">
            <a:extLst>
              <a:ext uri="{FF2B5EF4-FFF2-40B4-BE49-F238E27FC236}">
                <a16:creationId xmlns:a16="http://schemas.microsoft.com/office/drawing/2014/main" id="{D1D7B16B-3D43-45DD-8B6A-A3DC419E6E39}"/>
              </a:ext>
            </a:extLst>
          </p:cNvPr>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r="13739" b="16632"/>
          <a:stretch/>
        </p:blipFill>
        <p:spPr bwMode="auto">
          <a:xfrm>
            <a:off x="3657600" y="3625212"/>
            <a:ext cx="5247522" cy="1556388"/>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8656604"/>
      </p:ext>
    </p:extLst>
  </p:cSld>
  <p:clrMapOvr>
    <a:masterClrMapping/>
  </p:clrMapOvr>
  <p:transition spd="slow" advTm="77052">
    <p:pull dir="ru"/>
  </p:transition>
  <p:extLst>
    <p:ext uri="{E180D4A7-C9FB-4DFB-919C-405C955672EB}">
      <p14:showEvtLst xmlns:p14="http://schemas.microsoft.com/office/powerpoint/2010/main">
        <p14:playEvt time="863" objId="2"/>
        <p14:stopEvt time="75749" objId="2"/>
      </p14:showEvtLst>
    </p:ext>
  </p:extLst>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a:bodyPr>
          <a:lstStyle/>
          <a:p>
            <a:r>
              <a:rPr lang="en-US" sz="4200" dirty="0">
                <a:latin typeface="Verdana" panose="020B0604030504040204" pitchFamily="34" charset="0"/>
                <a:ea typeface="Verdana" panose="020B0604030504040204" pitchFamily="34" charset="0"/>
                <a:cs typeface="Verdana" panose="020B0604030504040204" pitchFamily="34" charset="0"/>
              </a:rPr>
              <a:t>Local Association Meetings</a:t>
            </a:r>
          </a:p>
        </p:txBody>
      </p:sp>
      <p:sp>
        <p:nvSpPr>
          <p:cNvPr id="7" name="Content Placeholder 2">
            <a:extLst>
              <a:ext uri="{FF2B5EF4-FFF2-40B4-BE49-F238E27FC236}">
                <a16:creationId xmlns:a16="http://schemas.microsoft.com/office/drawing/2014/main" id="{82ED60C9-0F20-41C6-AE34-38AD6C895322}"/>
              </a:ext>
            </a:extLst>
          </p:cNvPr>
          <p:cNvSpPr>
            <a:spLocks noGrp="1"/>
          </p:cNvSpPr>
          <p:nvPr>
            <p:ph idx="1"/>
          </p:nvPr>
        </p:nvSpPr>
        <p:spPr>
          <a:xfrm>
            <a:off x="2209800" y="2362200"/>
            <a:ext cx="9601200" cy="2133600"/>
          </a:xfrm>
        </p:spPr>
        <p:txBody>
          <a:bodyPr>
            <a:normAutofit/>
          </a:bodyPr>
          <a:lstStyle/>
          <a:p>
            <a:pPr marL="0" indent="0">
              <a:buNone/>
            </a:pPr>
            <a:r>
              <a:rPr lang="en-US" sz="3600" dirty="0"/>
              <a:t>Notify league members of the date, time and place of any local association membership meeting.</a:t>
            </a:r>
          </a:p>
        </p:txBody>
      </p:sp>
      <p:sp>
        <p:nvSpPr>
          <p:cNvPr id="2" name="TextBox 1">
            <a:extLst>
              <a:ext uri="{FF2B5EF4-FFF2-40B4-BE49-F238E27FC236}">
                <a16:creationId xmlns:a16="http://schemas.microsoft.com/office/drawing/2014/main" id="{48B1F113-6E77-CDE3-E3C5-F622395F09CC}"/>
              </a:ext>
            </a:extLst>
          </p:cNvPr>
          <p:cNvSpPr txBox="1"/>
          <p:nvPr/>
        </p:nvSpPr>
        <p:spPr>
          <a:xfrm>
            <a:off x="5044060" y="3965494"/>
            <a:ext cx="3932680" cy="1569660"/>
          </a:xfrm>
          <a:prstGeom prst="rect">
            <a:avLst/>
          </a:prstGeom>
          <a:noFill/>
        </p:spPr>
        <p:txBody>
          <a:bodyPr wrap="none" rtlCol="0">
            <a:spAutoFit/>
          </a:bodyPr>
          <a:lstStyle/>
          <a:p>
            <a:r>
              <a:rPr lang="en-US" sz="3200" dirty="0"/>
              <a:t>Annual Meeting:</a:t>
            </a:r>
          </a:p>
          <a:p>
            <a:r>
              <a:rPr lang="en-US" sz="3200" dirty="0"/>
              <a:t>Saturday, April 4, 2026</a:t>
            </a:r>
          </a:p>
          <a:p>
            <a:r>
              <a:rPr lang="en-US" sz="3200" dirty="0"/>
              <a:t>10:00 am</a:t>
            </a:r>
          </a:p>
        </p:txBody>
      </p:sp>
    </p:spTree>
    <p:custDataLst>
      <p:tags r:id="rId1"/>
    </p:custDataLst>
    <p:extLst>
      <p:ext uri="{BB962C8B-B14F-4D97-AF65-F5344CB8AC3E}">
        <p14:creationId xmlns:p14="http://schemas.microsoft.com/office/powerpoint/2010/main" val="3835936595"/>
      </p:ext>
    </p:extLst>
  </p:cSld>
  <p:clrMapOvr>
    <a:masterClrMapping/>
  </p:clrMapOvr>
  <p:transition spd="slow" advTm="24131">
    <p:cover/>
  </p:transition>
  <p:extLst>
    <p:ext uri="{E180D4A7-C9FB-4DFB-919C-405C955672EB}">
      <p14:showEvtLst xmlns:p14="http://schemas.microsoft.com/office/powerpoint/2010/main">
        <p14:playEvt time="648" objId="2"/>
        <p14:stopEvt time="23332" objId="2"/>
      </p14:showEvtLst>
    </p:ext>
  </p:extLst>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a:bodyPr>
          <a:lstStyle/>
          <a:p>
            <a:r>
              <a:rPr lang="en-US" sz="4200" dirty="0">
                <a:latin typeface="Verdana" panose="020B0604030504040204" pitchFamily="34" charset="0"/>
                <a:ea typeface="Verdana" panose="020B0604030504040204" pitchFamily="34" charset="0"/>
                <a:cs typeface="Verdana" panose="020B0604030504040204" pitchFamily="34" charset="0"/>
              </a:rPr>
              <a:t>League Records</a:t>
            </a:r>
          </a:p>
        </p:txBody>
      </p:sp>
      <p:sp>
        <p:nvSpPr>
          <p:cNvPr id="8" name="Content Placeholder 2">
            <a:extLst>
              <a:ext uri="{FF2B5EF4-FFF2-40B4-BE49-F238E27FC236}">
                <a16:creationId xmlns:a16="http://schemas.microsoft.com/office/drawing/2014/main" id="{2A91363C-C147-4390-AF5C-8FB96791F1A4}"/>
              </a:ext>
            </a:extLst>
          </p:cNvPr>
          <p:cNvSpPr>
            <a:spLocks noGrp="1"/>
          </p:cNvSpPr>
          <p:nvPr>
            <p:ph idx="1"/>
          </p:nvPr>
        </p:nvSpPr>
        <p:spPr>
          <a:xfrm>
            <a:off x="2705100" y="2476500"/>
            <a:ext cx="7467600" cy="1905000"/>
          </a:xfrm>
        </p:spPr>
        <p:txBody>
          <a:bodyPr>
            <a:no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Rule 102e, item 8 requires all league property to be turned over to the newly elected secretary.</a:t>
            </a:r>
          </a:p>
        </p:txBody>
      </p:sp>
    </p:spTree>
    <p:custDataLst>
      <p:tags r:id="rId1"/>
    </p:custDataLst>
    <p:extLst>
      <p:ext uri="{BB962C8B-B14F-4D97-AF65-F5344CB8AC3E}">
        <p14:creationId xmlns:p14="http://schemas.microsoft.com/office/powerpoint/2010/main" val="126018990"/>
      </p:ext>
    </p:extLst>
  </p:cSld>
  <p:clrMapOvr>
    <a:masterClrMapping/>
  </p:clrMapOvr>
  <p:transition spd="slow" advTm="26032">
    <p:cover dir="d"/>
  </p:transition>
  <p:extLst>
    <p:ext uri="{E180D4A7-C9FB-4DFB-919C-405C955672EB}">
      <p14:showEvtLst xmlns:p14="http://schemas.microsoft.com/office/powerpoint/2010/main">
        <p14:playEvt time="509" objId="5"/>
        <p14:stopEvt time="25203" objId="5"/>
      </p14:showEvtLst>
    </p:ext>
  </p:extLst>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1981200" y="2438400"/>
            <a:ext cx="88392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Congratulations!</a:t>
            </a:r>
          </a:p>
        </p:txBody>
      </p:sp>
    </p:spTree>
    <p:custDataLst>
      <p:tags r:id="rId1"/>
    </p:custDataLst>
    <p:extLst>
      <p:ext uri="{BB962C8B-B14F-4D97-AF65-F5344CB8AC3E}">
        <p14:creationId xmlns:p14="http://schemas.microsoft.com/office/powerpoint/2010/main" val="2157904074"/>
      </p:ext>
    </p:extLst>
  </p:cSld>
  <p:clrMapOvr>
    <a:masterClrMapping/>
  </p:clrMapOvr>
  <p:transition spd="slow" advTm="17508">
    <p:cover dir="u"/>
  </p:transition>
  <p:extLst>
    <p:ext uri="{E180D4A7-C9FB-4DFB-919C-405C955672EB}">
      <p14:showEvtLst xmlns:p14="http://schemas.microsoft.com/office/powerpoint/2010/main">
        <p14:playEvt time="441" objId="3"/>
        <p14:stopEvt time="14816" objId="3"/>
      </p14:showEvtLst>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77EB60-E687-41B8-A622-A28AA38FEA00}"/>
              </a:ext>
            </a:extLst>
          </p:cNvPr>
          <p:cNvSpPr/>
          <p:nvPr/>
        </p:nvSpPr>
        <p:spPr>
          <a:xfrm>
            <a:off x="1600200" y="2026446"/>
            <a:ext cx="94869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League Treasurer</a:t>
            </a:r>
          </a:p>
        </p:txBody>
      </p:sp>
      <p:pic>
        <p:nvPicPr>
          <p:cNvPr id="8" name="Picture 7">
            <a:extLst>
              <a:ext uri="{FF2B5EF4-FFF2-40B4-BE49-F238E27FC236}">
                <a16:creationId xmlns:a16="http://schemas.microsoft.com/office/drawing/2014/main" id="{9F7A8B1B-13ED-4F6E-9047-E21C91D24C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1192" y="3250555"/>
            <a:ext cx="994708" cy="994708"/>
          </a:xfrm>
          <a:prstGeom prst="rect">
            <a:avLst/>
          </a:prstGeom>
        </p:spPr>
      </p:pic>
      <p:sp>
        <p:nvSpPr>
          <p:cNvPr id="9" name="Rectangle 8">
            <a:extLst>
              <a:ext uri="{FF2B5EF4-FFF2-40B4-BE49-F238E27FC236}">
                <a16:creationId xmlns:a16="http://schemas.microsoft.com/office/drawing/2014/main" id="{99EBFE5B-2DE7-4718-B82D-55D006E3F1F7}"/>
              </a:ext>
            </a:extLst>
          </p:cNvPr>
          <p:cNvSpPr/>
          <p:nvPr/>
        </p:nvSpPr>
        <p:spPr>
          <a:xfrm>
            <a:off x="3009900" y="3044934"/>
            <a:ext cx="46863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Training</a:t>
            </a:r>
          </a:p>
        </p:txBody>
      </p:sp>
    </p:spTree>
    <p:custDataLst>
      <p:tags r:id="rId1"/>
    </p:custDataLst>
    <p:extLst>
      <p:ext uri="{BB962C8B-B14F-4D97-AF65-F5344CB8AC3E}">
        <p14:creationId xmlns:p14="http://schemas.microsoft.com/office/powerpoint/2010/main" val="720710962"/>
      </p:ext>
    </p:extLst>
  </p:cSld>
  <p:clrMapOvr>
    <a:masterClrMapping/>
  </p:clrMapOvr>
  <mc:AlternateContent xmlns:mc="http://schemas.openxmlformats.org/markup-compatibility/2006" xmlns:p14="http://schemas.microsoft.com/office/powerpoint/2010/main">
    <mc:Choice Requires="p14">
      <p:transition p14:dur="10" advTm="38531"/>
    </mc:Choice>
    <mc:Fallback xmlns="">
      <p:transition advTm="38531"/>
    </mc:Fallback>
  </mc:AlternateContent>
  <p:extLst>
    <p:ext uri="{E180D4A7-C9FB-4DFB-919C-405C955672EB}">
      <p14:showEvtLst xmlns:p14="http://schemas.microsoft.com/office/powerpoint/2010/main">
        <p14:playEvt time="1827" objId="4"/>
        <p14:stopEvt time="37357" objId="4"/>
      </p14:showEvtLst>
    </p:ext>
  </p:extLst>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6842BC-207C-4566-BEDE-ED977908E198}"/>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Introduction</a:t>
            </a:r>
          </a:p>
        </p:txBody>
      </p:sp>
      <p:sp>
        <p:nvSpPr>
          <p:cNvPr id="7" name="TextBox 6">
            <a:extLst>
              <a:ext uri="{FF2B5EF4-FFF2-40B4-BE49-F238E27FC236}">
                <a16:creationId xmlns:a16="http://schemas.microsoft.com/office/drawing/2014/main" id="{2FA6DEEF-4AEA-42FE-8F00-0158EB857B80}"/>
              </a:ext>
            </a:extLst>
          </p:cNvPr>
          <p:cNvSpPr txBox="1"/>
          <p:nvPr/>
        </p:nvSpPr>
        <p:spPr>
          <a:xfrm>
            <a:off x="2286000" y="1758939"/>
            <a:ext cx="876300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This lesson is broken into five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Getting Ready for Leagues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Weekly Duties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Financial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Bonding, Burglary &amp; Holdup Insurance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Season Wrap-up</a:t>
            </a:r>
          </a:p>
        </p:txBody>
      </p:sp>
    </p:spTree>
    <p:custDataLst>
      <p:tags r:id="rId1"/>
    </p:custDataLst>
    <p:extLst>
      <p:ext uri="{BB962C8B-B14F-4D97-AF65-F5344CB8AC3E}">
        <p14:creationId xmlns:p14="http://schemas.microsoft.com/office/powerpoint/2010/main" val="3668736596"/>
      </p:ext>
    </p:extLst>
  </p:cSld>
  <p:clrMapOvr>
    <a:masterClrMapping/>
  </p:clrMapOvr>
  <p:transition spd="slow" advTm="13962">
    <p:cover/>
  </p:transition>
  <p:extLst>
    <p:ext uri="{E180D4A7-C9FB-4DFB-919C-405C955672EB}">
      <p14:showEvtLst xmlns:p14="http://schemas.microsoft.com/office/powerpoint/2010/main">
        <p14:playEvt time="588" objId="3"/>
        <p14:stopEvt time="12863" objId="3"/>
      </p14:showEvtLst>
    </p:ext>
  </p:extLst>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362200" y="1981200"/>
            <a:ext cx="7676561"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Getting Ready for Leagues</a:t>
            </a:r>
          </a:p>
        </p:txBody>
      </p:sp>
    </p:spTree>
    <p:custDataLst>
      <p:tags r:id="rId1"/>
    </p:custDataLst>
    <p:extLst>
      <p:ext uri="{BB962C8B-B14F-4D97-AF65-F5344CB8AC3E}">
        <p14:creationId xmlns:p14="http://schemas.microsoft.com/office/powerpoint/2010/main" val="4161960053"/>
      </p:ext>
    </p:extLst>
  </p:cSld>
  <p:clrMapOvr>
    <a:masterClrMapping/>
  </p:clrMapOvr>
  <p:transition spd="slow" advTm="3266">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League Bank Account</a:t>
            </a:r>
          </a:p>
        </p:txBody>
      </p:sp>
      <p:sp>
        <p:nvSpPr>
          <p:cNvPr id="6" name="Content Placeholder 2">
            <a:extLst>
              <a:ext uri="{FF2B5EF4-FFF2-40B4-BE49-F238E27FC236}">
                <a16:creationId xmlns:a16="http://schemas.microsoft.com/office/drawing/2014/main" id="{3E034362-63E1-46D8-9142-4B975D93F37F}"/>
              </a:ext>
            </a:extLst>
          </p:cNvPr>
          <p:cNvSpPr>
            <a:spLocks noGrp="1"/>
          </p:cNvSpPr>
          <p:nvPr>
            <p:ph idx="1"/>
          </p:nvPr>
        </p:nvSpPr>
        <p:spPr>
          <a:xfrm>
            <a:off x="1866900" y="1752600"/>
            <a:ext cx="9144000" cy="4525963"/>
          </a:xfrm>
        </p:spPr>
        <p:txBody>
          <a:bodyPr>
            <a:normAutofit/>
          </a:bodyPr>
          <a:lstStyle/>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USBC Rule 102f, item 1 requires all leagues to have a bank account.</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Work with the president to open the account.</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The account must be in the name of the league.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Must be opened at an insured recognized bank or credit union or with the center’s in-house banking service.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Monthly bank statements sent to president.</a:t>
            </a:r>
          </a:p>
        </p:txBody>
      </p:sp>
    </p:spTree>
    <p:custDataLst>
      <p:tags r:id="rId1"/>
    </p:custDataLst>
    <p:extLst>
      <p:ext uri="{BB962C8B-B14F-4D97-AF65-F5344CB8AC3E}">
        <p14:creationId xmlns:p14="http://schemas.microsoft.com/office/powerpoint/2010/main" val="4277335513"/>
      </p:ext>
    </p:extLst>
  </p:cSld>
  <p:clrMapOvr>
    <a:masterClrMapping/>
  </p:clrMapOvr>
  <p:transition spd="slow" advTm="23750">
    <p:cover dir="ld"/>
  </p:transition>
  <p:extLst>
    <p:ext uri="{E180D4A7-C9FB-4DFB-919C-405C955672EB}">
      <p14:showEvtLst xmlns:p14="http://schemas.microsoft.com/office/powerpoint/2010/main">
        <p14:playEvt time="527" objId="3"/>
        <p14:stopEvt time="22271" objId="3"/>
      </p14:showEvtLst>
    </p:ext>
  </p:extLst>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normAutofit/>
          </a:bodyPr>
          <a:lstStyle/>
          <a:p>
            <a:r>
              <a:rPr lang="en-US" sz="4000" dirty="0">
                <a:latin typeface="Verdana" panose="020B0604030504040204" pitchFamily="34" charset="0"/>
                <a:ea typeface="Verdana" panose="020B0604030504040204" pitchFamily="34" charset="0"/>
                <a:cs typeface="Verdana" panose="020B0604030504040204" pitchFamily="34" charset="0"/>
              </a:rPr>
              <a:t>Employee Identification Number</a:t>
            </a:r>
          </a:p>
        </p:txBody>
      </p:sp>
      <p:sp>
        <p:nvSpPr>
          <p:cNvPr id="6" name="Content Placeholder 2">
            <a:extLst>
              <a:ext uri="{FF2B5EF4-FFF2-40B4-BE49-F238E27FC236}">
                <a16:creationId xmlns:a16="http://schemas.microsoft.com/office/drawing/2014/main" id="{5C3B1B49-07BA-4F42-B1F2-A1D8A0279970}"/>
              </a:ext>
            </a:extLst>
          </p:cNvPr>
          <p:cNvSpPr>
            <a:spLocks noGrp="1"/>
          </p:cNvSpPr>
          <p:nvPr>
            <p:ph idx="1"/>
          </p:nvPr>
        </p:nvSpPr>
        <p:spPr>
          <a:xfrm>
            <a:off x="2590800" y="2171781"/>
            <a:ext cx="8229600" cy="4525963"/>
          </a:xfrm>
        </p:spPr>
        <p:txBody>
          <a:bodyP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Apply for an Employee Identification Number (EIN) through the IRS.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Complete Form SS-4</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Process electronically on irs.gov.</a:t>
            </a:r>
          </a:p>
        </p:txBody>
      </p:sp>
    </p:spTree>
    <p:custDataLst>
      <p:tags r:id="rId1"/>
    </p:custDataLst>
    <p:extLst>
      <p:ext uri="{BB962C8B-B14F-4D97-AF65-F5344CB8AC3E}">
        <p14:creationId xmlns:p14="http://schemas.microsoft.com/office/powerpoint/2010/main" val="4223167836"/>
      </p:ext>
    </p:extLst>
  </p:cSld>
  <p:clrMapOvr>
    <a:masterClrMapping/>
  </p:clrMapOvr>
  <p:transition spd="slow" advTm="35812">
    <p:cover dir="lu"/>
  </p:transition>
  <p:extLst>
    <p:ext uri="{E180D4A7-C9FB-4DFB-919C-405C955672EB}">
      <p14:showEvtLst xmlns:p14="http://schemas.microsoft.com/office/powerpoint/2010/main">
        <p14:playEvt time="458" objId="2"/>
        <p14:stopEvt time="35018" objId="2"/>
      </p14:showEvtLst>
    </p:ext>
  </p:extLst>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095978-0F2A-4C78-A59A-4B61A0323B9B}"/>
              </a:ext>
            </a:extLst>
          </p:cNvPr>
          <p:cNvSpPr>
            <a:spLocks noGrp="1"/>
          </p:cNvSpPr>
          <p:nvPr>
            <p:ph type="title"/>
          </p:nvPr>
        </p:nvSpPr>
        <p:spPr>
          <a:xfrm>
            <a:off x="2133604" y="76200"/>
            <a:ext cx="8534399"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SS-4 Form</a:t>
            </a:r>
          </a:p>
        </p:txBody>
      </p:sp>
      <p:sp>
        <p:nvSpPr>
          <p:cNvPr id="30" name="TextBox 29">
            <a:extLst>
              <a:ext uri="{FF2B5EF4-FFF2-40B4-BE49-F238E27FC236}">
                <a16:creationId xmlns:a16="http://schemas.microsoft.com/office/drawing/2014/main" id="{6AD4B8D1-06AB-4AE4-B723-0DE71477CFF7}"/>
              </a:ext>
            </a:extLst>
          </p:cNvPr>
          <p:cNvSpPr txBox="1"/>
          <p:nvPr/>
        </p:nvSpPr>
        <p:spPr>
          <a:xfrm>
            <a:off x="3472999" y="1295403"/>
            <a:ext cx="5714999" cy="4406415"/>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23ACFAD7-EB73-45B0-9416-2CF0781AAD91}"/>
              </a:ext>
            </a:extLst>
          </p:cNvPr>
          <p:cNvSpPr txBox="1"/>
          <p:nvPr/>
        </p:nvSpPr>
        <p:spPr>
          <a:xfrm>
            <a:off x="3320595" y="1219200"/>
            <a:ext cx="5791200"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2">
            <a:extLst>
              <a:ext uri="{FF2B5EF4-FFF2-40B4-BE49-F238E27FC236}">
                <a16:creationId xmlns:a16="http://schemas.microsoft.com/office/drawing/2014/main" id="{6A924BE3-0CD0-46B6-BAE0-75D0ED58C5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90" t="8408" r="30714" b="19941"/>
          <a:stretch/>
        </p:blipFill>
        <p:spPr bwMode="auto">
          <a:xfrm>
            <a:off x="3572759" y="999523"/>
            <a:ext cx="6052007" cy="4879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a:extLst>
              <a:ext uri="{FF2B5EF4-FFF2-40B4-BE49-F238E27FC236}">
                <a16:creationId xmlns:a16="http://schemas.microsoft.com/office/drawing/2014/main" id="{F47D9364-765C-4264-A807-FC7457F7C915}"/>
              </a:ext>
            </a:extLst>
          </p:cNvPr>
          <p:cNvSpPr/>
          <p:nvPr/>
        </p:nvSpPr>
        <p:spPr>
          <a:xfrm>
            <a:off x="3915269" y="4648200"/>
            <a:ext cx="3545462"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076151317"/>
      </p:ext>
    </p:extLst>
  </p:cSld>
  <p:clrMapOvr>
    <a:masterClrMapping/>
  </p:clrMapOvr>
  <p:transition spd="slow" advTm="8381">
    <p:cover dir="rd"/>
  </p:transition>
  <p:extLst>
    <p:ext uri="{E180D4A7-C9FB-4DFB-919C-405C955672EB}">
      <p14:showEvtLst xmlns:p14="http://schemas.microsoft.com/office/powerpoint/2010/main">
        <p14:playEvt time="385" objId="2"/>
        <p14:stopEvt time="7611"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095978-0F2A-4C78-A59A-4B61A0323B9B}"/>
              </a:ext>
            </a:extLst>
          </p:cNvPr>
          <p:cNvSpPr>
            <a:spLocks noGrp="1"/>
          </p:cNvSpPr>
          <p:nvPr>
            <p:ph type="title"/>
          </p:nvPr>
        </p:nvSpPr>
        <p:spPr>
          <a:xfrm>
            <a:off x="2133604" y="76200"/>
            <a:ext cx="8534399"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Organizational Meeting</a:t>
            </a:r>
          </a:p>
        </p:txBody>
      </p:sp>
      <p:sp>
        <p:nvSpPr>
          <p:cNvPr id="30" name="TextBox 29">
            <a:extLst>
              <a:ext uri="{FF2B5EF4-FFF2-40B4-BE49-F238E27FC236}">
                <a16:creationId xmlns:a16="http://schemas.microsoft.com/office/drawing/2014/main" id="{6AD4B8D1-06AB-4AE4-B723-0DE71477CFF7}"/>
              </a:ext>
            </a:extLst>
          </p:cNvPr>
          <p:cNvSpPr txBox="1"/>
          <p:nvPr/>
        </p:nvSpPr>
        <p:spPr>
          <a:xfrm>
            <a:off x="3472999" y="1295403"/>
            <a:ext cx="5714999" cy="4406415"/>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23ACFAD7-EB73-45B0-9416-2CF0781AAD91}"/>
              </a:ext>
            </a:extLst>
          </p:cNvPr>
          <p:cNvSpPr txBox="1"/>
          <p:nvPr/>
        </p:nvSpPr>
        <p:spPr>
          <a:xfrm>
            <a:off x="3320595" y="1219200"/>
            <a:ext cx="5791200"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PTShape_1" descr="C:\Documents and Settings\bbrose\Local Settings\Temporary Internet Files\Content.IE5\3SUYULA8\MC900233020[1].wmf">
            <a:extLst>
              <a:ext uri="{FF2B5EF4-FFF2-40B4-BE49-F238E27FC236}">
                <a16:creationId xmlns:a16="http://schemas.microsoft.com/office/drawing/2014/main" id="{805F4CC3-AE2F-46C7-9D3E-5B6F192C3DEA}"/>
              </a:ext>
            </a:extLst>
          </p:cNvPr>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225647" y="1371599"/>
            <a:ext cx="4350312" cy="4419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5221347"/>
      </p:ext>
    </p:extLst>
  </p:cSld>
  <p:clrMapOvr>
    <a:masterClrMapping/>
  </p:clrMapOvr>
  <p:transition spd="slow" advTm="16609">
    <p:cover dir="rd"/>
  </p:transition>
  <p:extLst>
    <p:ext uri="{E180D4A7-C9FB-4DFB-919C-405C955672EB}">
      <p14:showEvtLst xmlns:p14="http://schemas.microsoft.com/office/powerpoint/2010/main">
        <p14:playEvt time="453" objId="2"/>
        <p14:stopEvt time="15557" objId="2"/>
      </p14:showEvtLst>
    </p:ext>
  </p:extLst>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Content Placeholder 6" descr="EIN Individual Request - Online Application - Windows Internet Explorer">
            <a:extLst>
              <a:ext uri="{FF2B5EF4-FFF2-40B4-BE49-F238E27FC236}">
                <a16:creationId xmlns:a16="http://schemas.microsoft.com/office/drawing/2014/main" id="{BD1C8763-9A9D-470A-BA33-F0A95E5C85F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9839" t="8460" r="30642" b="23418"/>
          <a:stretch/>
        </p:blipFill>
        <p:spPr>
          <a:xfrm>
            <a:off x="3320595" y="1108939"/>
            <a:ext cx="5983661" cy="4977829"/>
          </a:xfrm>
          <a:prstGeom prst="rect">
            <a:avLst/>
          </a:prstGeom>
          <a:ln>
            <a:noFill/>
          </a:ln>
          <a:effectLst>
            <a:outerShdw blurRad="292100" dist="139700" dir="2700000" algn="tl" rotWithShape="0">
              <a:srgbClr val="333333">
                <a:alpha val="65000"/>
              </a:srgbClr>
            </a:outerShdw>
          </a:effectLst>
        </p:spPr>
      </p:pic>
      <p:sp>
        <p:nvSpPr>
          <p:cNvPr id="10" name="Title 9">
            <a:extLst>
              <a:ext uri="{FF2B5EF4-FFF2-40B4-BE49-F238E27FC236}">
                <a16:creationId xmlns:a16="http://schemas.microsoft.com/office/drawing/2014/main" id="{AA095978-0F2A-4C78-A59A-4B61A0323B9B}"/>
              </a:ext>
            </a:extLst>
          </p:cNvPr>
          <p:cNvSpPr>
            <a:spLocks noGrp="1"/>
          </p:cNvSpPr>
          <p:nvPr>
            <p:ph type="title"/>
          </p:nvPr>
        </p:nvSpPr>
        <p:spPr>
          <a:xfrm>
            <a:off x="2133604" y="76200"/>
            <a:ext cx="8534399"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SS-4 Form (cont.)</a:t>
            </a:r>
          </a:p>
        </p:txBody>
      </p:sp>
      <p:sp>
        <p:nvSpPr>
          <p:cNvPr id="30" name="TextBox 29">
            <a:extLst>
              <a:ext uri="{FF2B5EF4-FFF2-40B4-BE49-F238E27FC236}">
                <a16:creationId xmlns:a16="http://schemas.microsoft.com/office/drawing/2014/main" id="{6AD4B8D1-06AB-4AE4-B723-0DE71477CFF7}"/>
              </a:ext>
            </a:extLst>
          </p:cNvPr>
          <p:cNvSpPr txBox="1"/>
          <p:nvPr/>
        </p:nvSpPr>
        <p:spPr>
          <a:xfrm>
            <a:off x="3472999" y="1295403"/>
            <a:ext cx="5714999" cy="4406415"/>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23ACFAD7-EB73-45B0-9416-2CF0781AAD91}"/>
              </a:ext>
            </a:extLst>
          </p:cNvPr>
          <p:cNvSpPr txBox="1"/>
          <p:nvPr/>
        </p:nvSpPr>
        <p:spPr>
          <a:xfrm>
            <a:off x="3320595" y="1219200"/>
            <a:ext cx="5791200"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val 8">
            <a:extLst>
              <a:ext uri="{FF2B5EF4-FFF2-40B4-BE49-F238E27FC236}">
                <a16:creationId xmlns:a16="http://schemas.microsoft.com/office/drawing/2014/main" id="{812E4687-AD19-4CE6-AD55-32F2EA916583}"/>
              </a:ext>
            </a:extLst>
          </p:cNvPr>
          <p:cNvSpPr/>
          <p:nvPr/>
        </p:nvSpPr>
        <p:spPr>
          <a:xfrm>
            <a:off x="6018229" y="4370895"/>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326171595"/>
      </p:ext>
    </p:extLst>
  </p:cSld>
  <p:clrMapOvr>
    <a:masterClrMapping/>
  </p:clrMapOvr>
  <p:transition spd="slow" advTm="8315">
    <p:cover dir="rd"/>
  </p:transition>
  <p:extLst>
    <p:ext uri="{E180D4A7-C9FB-4DFB-919C-405C955672EB}">
      <p14:showEvtLst xmlns:p14="http://schemas.microsoft.com/office/powerpoint/2010/main">
        <p14:playEvt time="607" objId="3"/>
        <p14:stopEvt time="7333" objId="3"/>
      </p14:showEvtLst>
    </p:ext>
  </p:extLst>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Payment Envelopes</a:t>
            </a:r>
          </a:p>
        </p:txBody>
      </p:sp>
      <p:pic>
        <p:nvPicPr>
          <p:cNvPr id="6" name="Content Placeholder 8">
            <a:extLst>
              <a:ext uri="{FF2B5EF4-FFF2-40B4-BE49-F238E27FC236}">
                <a16:creationId xmlns:a16="http://schemas.microsoft.com/office/drawing/2014/main" id="{6CBF2FC3-23B8-4301-BFA3-C057E0AFC621}"/>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983814" y="1039165"/>
            <a:ext cx="6160186" cy="269685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7AA25BF-41BF-4B3B-AAE2-3B9B663C54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0000"/>
          <a:stretch/>
        </p:blipFill>
        <p:spPr>
          <a:xfrm>
            <a:off x="3593056" y="3300962"/>
            <a:ext cx="5550944" cy="264263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F7915FB-C5CB-4501-8B2C-6242B381CE7B}"/>
              </a:ext>
            </a:extLst>
          </p:cNvPr>
          <p:cNvSpPr txBox="1"/>
          <p:nvPr/>
        </p:nvSpPr>
        <p:spPr>
          <a:xfrm>
            <a:off x="3967709" y="2508656"/>
            <a:ext cx="1524000" cy="228600"/>
          </a:xfrm>
          <a:prstGeom prst="rect">
            <a:avLst/>
          </a:prstGeom>
        </p:spPr>
        <p:txBody>
          <a:bodyPr vert="horz" wrap="square" lIns="91440" tIns="45720" rIns="91440" bIns="45720" rtlCol="0" anchor="ct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Bob’s League</a:t>
            </a:r>
          </a:p>
        </p:txBody>
      </p:sp>
      <p:sp>
        <p:nvSpPr>
          <p:cNvPr id="10" name="TextBox 9">
            <a:extLst>
              <a:ext uri="{FF2B5EF4-FFF2-40B4-BE49-F238E27FC236}">
                <a16:creationId xmlns:a16="http://schemas.microsoft.com/office/drawing/2014/main" id="{C2B3CCF4-BD7A-4A21-87AC-024AF198B9E7}"/>
              </a:ext>
            </a:extLst>
          </p:cNvPr>
          <p:cNvSpPr txBox="1"/>
          <p:nvPr/>
        </p:nvSpPr>
        <p:spPr>
          <a:xfrm>
            <a:off x="3967709" y="2767736"/>
            <a:ext cx="1524000" cy="228600"/>
          </a:xfrm>
          <a:prstGeom prst="rect">
            <a:avLst/>
          </a:prstGeom>
        </p:spPr>
        <p:txBody>
          <a:bodyPr vert="horz" wrap="square" lIns="91440" tIns="45720" rIns="91440" bIns="45720" rtlCol="0" anchor="ct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Strikes &amp; Spares</a:t>
            </a:r>
          </a:p>
        </p:txBody>
      </p:sp>
      <p:sp>
        <p:nvSpPr>
          <p:cNvPr id="11" name="TextBox 10">
            <a:extLst>
              <a:ext uri="{FF2B5EF4-FFF2-40B4-BE49-F238E27FC236}">
                <a16:creationId xmlns:a16="http://schemas.microsoft.com/office/drawing/2014/main" id="{322704DF-9BE9-4A1B-9B51-24256D3497EB}"/>
              </a:ext>
            </a:extLst>
          </p:cNvPr>
          <p:cNvSpPr txBox="1"/>
          <p:nvPr/>
        </p:nvSpPr>
        <p:spPr>
          <a:xfrm>
            <a:off x="3967709" y="2968239"/>
            <a:ext cx="1524000"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Joe Bowler</a:t>
            </a:r>
          </a:p>
        </p:txBody>
      </p:sp>
      <p:sp>
        <p:nvSpPr>
          <p:cNvPr id="12" name="TextBox 11">
            <a:extLst>
              <a:ext uri="{FF2B5EF4-FFF2-40B4-BE49-F238E27FC236}">
                <a16:creationId xmlns:a16="http://schemas.microsoft.com/office/drawing/2014/main" id="{3C59582C-EC0A-4BBA-A638-424FD33CA73D}"/>
              </a:ext>
            </a:extLst>
          </p:cNvPr>
          <p:cNvSpPr txBox="1"/>
          <p:nvPr/>
        </p:nvSpPr>
        <p:spPr>
          <a:xfrm>
            <a:off x="4118995" y="3314700"/>
            <a:ext cx="838200"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Joe Bowler</a:t>
            </a:r>
          </a:p>
        </p:txBody>
      </p:sp>
      <p:sp>
        <p:nvSpPr>
          <p:cNvPr id="13" name="TextBox 12">
            <a:extLst>
              <a:ext uri="{FF2B5EF4-FFF2-40B4-BE49-F238E27FC236}">
                <a16:creationId xmlns:a16="http://schemas.microsoft.com/office/drawing/2014/main" id="{72F86BED-C3EB-4A62-B9D3-651A66929BF8}"/>
              </a:ext>
            </a:extLst>
          </p:cNvPr>
          <p:cNvSpPr txBox="1"/>
          <p:nvPr/>
        </p:nvSpPr>
        <p:spPr>
          <a:xfrm>
            <a:off x="4729709" y="3313601"/>
            <a:ext cx="838200"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Vick Johnson</a:t>
            </a:r>
          </a:p>
        </p:txBody>
      </p:sp>
      <p:sp>
        <p:nvSpPr>
          <p:cNvPr id="14" name="TextBox 13">
            <a:extLst>
              <a:ext uri="{FF2B5EF4-FFF2-40B4-BE49-F238E27FC236}">
                <a16:creationId xmlns:a16="http://schemas.microsoft.com/office/drawing/2014/main" id="{BEA31145-D28E-4B03-97D9-8CB3CA4D1130}"/>
              </a:ext>
            </a:extLst>
          </p:cNvPr>
          <p:cNvSpPr txBox="1"/>
          <p:nvPr/>
        </p:nvSpPr>
        <p:spPr>
          <a:xfrm>
            <a:off x="5417146" y="3312179"/>
            <a:ext cx="838200"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Terri Smith</a:t>
            </a:r>
          </a:p>
        </p:txBody>
      </p:sp>
      <p:sp>
        <p:nvSpPr>
          <p:cNvPr id="15" name="TextBox 14">
            <a:extLst>
              <a:ext uri="{FF2B5EF4-FFF2-40B4-BE49-F238E27FC236}">
                <a16:creationId xmlns:a16="http://schemas.microsoft.com/office/drawing/2014/main" id="{263A25A4-DB60-4095-B650-9524FA79AAAD}"/>
              </a:ext>
            </a:extLst>
          </p:cNvPr>
          <p:cNvSpPr txBox="1"/>
          <p:nvPr/>
        </p:nvSpPr>
        <p:spPr>
          <a:xfrm>
            <a:off x="6098654" y="3323396"/>
            <a:ext cx="838200"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Torry Jones</a:t>
            </a:r>
          </a:p>
        </p:txBody>
      </p:sp>
    </p:spTree>
    <p:custDataLst>
      <p:tags r:id="rId1"/>
    </p:custDataLst>
    <p:extLst>
      <p:ext uri="{BB962C8B-B14F-4D97-AF65-F5344CB8AC3E}">
        <p14:creationId xmlns:p14="http://schemas.microsoft.com/office/powerpoint/2010/main" val="2328048023"/>
      </p:ext>
    </p:extLst>
  </p:cSld>
  <p:clrMapOvr>
    <a:masterClrMapping/>
  </p:clrMapOvr>
  <p:transition spd="slow" advTm="36748">
    <p:cover/>
  </p:transition>
  <p:extLst>
    <p:ext uri="{E180D4A7-C9FB-4DFB-919C-405C955672EB}">
      <p14:showEvtLst xmlns:p14="http://schemas.microsoft.com/office/powerpoint/2010/main">
        <p14:playEvt time="746" objId="2"/>
        <p14:stopEvt time="35978" objId="2"/>
      </p14:showEvtLst>
    </p:ext>
  </p:extLst>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1371600" y="2209800"/>
            <a:ext cx="9906000"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Weekly Duties</a:t>
            </a:r>
          </a:p>
        </p:txBody>
      </p:sp>
    </p:spTree>
    <p:custDataLst>
      <p:tags r:id="rId1"/>
    </p:custDataLst>
    <p:extLst>
      <p:ext uri="{BB962C8B-B14F-4D97-AF65-F5344CB8AC3E}">
        <p14:creationId xmlns:p14="http://schemas.microsoft.com/office/powerpoint/2010/main" val="2810687882"/>
      </p:ext>
    </p:extLst>
  </p:cSld>
  <p:clrMapOvr>
    <a:masterClrMapping/>
  </p:clrMapOvr>
  <p:transition spd="slow" advTm="3088">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Verify Payments</a:t>
            </a:r>
          </a:p>
        </p:txBody>
      </p:sp>
      <p:pic>
        <p:nvPicPr>
          <p:cNvPr id="6" name="Picture 5">
            <a:extLst>
              <a:ext uri="{FF2B5EF4-FFF2-40B4-BE49-F238E27FC236}">
                <a16:creationId xmlns:a16="http://schemas.microsoft.com/office/drawing/2014/main" id="{838B9980-32B6-4DC3-93A0-C87C9CE308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0000"/>
          <a:stretch/>
        </p:blipFill>
        <p:spPr>
          <a:xfrm>
            <a:off x="2895601" y="1245061"/>
            <a:ext cx="5721817" cy="237621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3F53109-DA05-4ED9-B0FB-DE0D032713B8}"/>
              </a:ext>
            </a:extLst>
          </p:cNvPr>
          <p:cNvSpPr txBox="1"/>
          <p:nvPr/>
        </p:nvSpPr>
        <p:spPr>
          <a:xfrm>
            <a:off x="3435818" y="1245060"/>
            <a:ext cx="838200"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Joe Bowler</a:t>
            </a:r>
          </a:p>
        </p:txBody>
      </p:sp>
      <p:sp>
        <p:nvSpPr>
          <p:cNvPr id="9" name="TextBox 8">
            <a:extLst>
              <a:ext uri="{FF2B5EF4-FFF2-40B4-BE49-F238E27FC236}">
                <a16:creationId xmlns:a16="http://schemas.microsoft.com/office/drawing/2014/main" id="{A58CA631-9FF4-45D0-B14A-A6C32888994B}"/>
              </a:ext>
            </a:extLst>
          </p:cNvPr>
          <p:cNvSpPr txBox="1"/>
          <p:nvPr/>
        </p:nvSpPr>
        <p:spPr>
          <a:xfrm>
            <a:off x="4121618" y="1247292"/>
            <a:ext cx="838200"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Vick Johnson</a:t>
            </a:r>
          </a:p>
        </p:txBody>
      </p:sp>
      <p:sp>
        <p:nvSpPr>
          <p:cNvPr id="10" name="TextBox 9">
            <a:extLst>
              <a:ext uri="{FF2B5EF4-FFF2-40B4-BE49-F238E27FC236}">
                <a16:creationId xmlns:a16="http://schemas.microsoft.com/office/drawing/2014/main" id="{393833E7-0AEB-4B75-A696-4B7319C93330}"/>
              </a:ext>
            </a:extLst>
          </p:cNvPr>
          <p:cNvSpPr txBox="1"/>
          <p:nvPr/>
        </p:nvSpPr>
        <p:spPr>
          <a:xfrm>
            <a:off x="4807418" y="1247292"/>
            <a:ext cx="838200"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Terri Smith</a:t>
            </a:r>
          </a:p>
        </p:txBody>
      </p:sp>
      <p:sp>
        <p:nvSpPr>
          <p:cNvPr id="11" name="TextBox 10">
            <a:extLst>
              <a:ext uri="{FF2B5EF4-FFF2-40B4-BE49-F238E27FC236}">
                <a16:creationId xmlns:a16="http://schemas.microsoft.com/office/drawing/2014/main" id="{DD1709C7-5266-4C13-ADFD-75FD5B17DBC6}"/>
              </a:ext>
            </a:extLst>
          </p:cNvPr>
          <p:cNvSpPr txBox="1"/>
          <p:nvPr/>
        </p:nvSpPr>
        <p:spPr>
          <a:xfrm>
            <a:off x="5493218" y="1247292"/>
            <a:ext cx="838200"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Torry Jones</a:t>
            </a:r>
          </a:p>
        </p:txBody>
      </p:sp>
      <p:pic>
        <p:nvPicPr>
          <p:cNvPr id="12" name="Picture 11">
            <a:extLst>
              <a:ext uri="{FF2B5EF4-FFF2-40B4-BE49-F238E27FC236}">
                <a16:creationId xmlns:a16="http://schemas.microsoft.com/office/drawing/2014/main" id="{A8085FB7-89E6-43C0-BAC8-309599C93D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0000"/>
          <a:stretch/>
        </p:blipFill>
        <p:spPr>
          <a:xfrm rot="3631180">
            <a:off x="3689333" y="3710113"/>
            <a:ext cx="2602216" cy="1137740"/>
          </a:xfrm>
          <a:prstGeom prst="rect">
            <a:avLst/>
          </a:prstGeom>
        </p:spPr>
      </p:pic>
      <p:pic>
        <p:nvPicPr>
          <p:cNvPr id="13" name="Picture 2">
            <a:extLst>
              <a:ext uri="{FF2B5EF4-FFF2-40B4-BE49-F238E27FC236}">
                <a16:creationId xmlns:a16="http://schemas.microsoft.com/office/drawing/2014/main" id="{A6051916-2EEF-4EB0-B462-F16A3ED256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65131">
            <a:off x="4619857" y="2736528"/>
            <a:ext cx="22733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2004E477-8B3E-4C3A-AC5E-C78EBCC7F7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129092">
            <a:off x="5264339" y="3636463"/>
            <a:ext cx="2654870" cy="1137169"/>
          </a:xfrm>
          <a:prstGeom prst="rect">
            <a:avLst/>
          </a:prstGeom>
        </p:spPr>
      </p:pic>
      <p:pic>
        <p:nvPicPr>
          <p:cNvPr id="15" name="Picture 14">
            <a:extLst>
              <a:ext uri="{FF2B5EF4-FFF2-40B4-BE49-F238E27FC236}">
                <a16:creationId xmlns:a16="http://schemas.microsoft.com/office/drawing/2014/main" id="{D5F7D209-1FB3-4249-B3EB-DAB59A80A4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134"/>
          <a:stretch/>
        </p:blipFill>
        <p:spPr>
          <a:xfrm>
            <a:off x="2895601" y="3621278"/>
            <a:ext cx="5721817" cy="2322323"/>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DE300A05-A10E-4502-B88F-E2AE9854ECD3}"/>
              </a:ext>
            </a:extLst>
          </p:cNvPr>
          <p:cNvSpPr txBox="1"/>
          <p:nvPr/>
        </p:nvSpPr>
        <p:spPr>
          <a:xfrm>
            <a:off x="3354505"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15</a:t>
            </a:r>
          </a:p>
        </p:txBody>
      </p:sp>
      <p:sp>
        <p:nvSpPr>
          <p:cNvPr id="18" name="TextBox 17">
            <a:extLst>
              <a:ext uri="{FF2B5EF4-FFF2-40B4-BE49-F238E27FC236}">
                <a16:creationId xmlns:a16="http://schemas.microsoft.com/office/drawing/2014/main" id="{0A683AAD-9EA3-4030-9833-41A0691203B2}"/>
              </a:ext>
            </a:extLst>
          </p:cNvPr>
          <p:cNvSpPr txBox="1"/>
          <p:nvPr/>
        </p:nvSpPr>
        <p:spPr>
          <a:xfrm>
            <a:off x="4040305"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15</a:t>
            </a:r>
          </a:p>
        </p:txBody>
      </p:sp>
      <p:sp>
        <p:nvSpPr>
          <p:cNvPr id="19" name="TextBox 18">
            <a:extLst>
              <a:ext uri="{FF2B5EF4-FFF2-40B4-BE49-F238E27FC236}">
                <a16:creationId xmlns:a16="http://schemas.microsoft.com/office/drawing/2014/main" id="{D6DDF6AE-0325-4579-8014-29BC36A01342}"/>
              </a:ext>
            </a:extLst>
          </p:cNvPr>
          <p:cNvSpPr txBox="1"/>
          <p:nvPr/>
        </p:nvSpPr>
        <p:spPr>
          <a:xfrm>
            <a:off x="5411905"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15</a:t>
            </a:r>
          </a:p>
        </p:txBody>
      </p:sp>
      <p:sp>
        <p:nvSpPr>
          <p:cNvPr id="20" name="TextBox 19">
            <a:extLst>
              <a:ext uri="{FF2B5EF4-FFF2-40B4-BE49-F238E27FC236}">
                <a16:creationId xmlns:a16="http://schemas.microsoft.com/office/drawing/2014/main" id="{7BA706A2-07E5-4EBF-B8ED-0034B930E3D7}"/>
              </a:ext>
            </a:extLst>
          </p:cNvPr>
          <p:cNvSpPr txBox="1"/>
          <p:nvPr/>
        </p:nvSpPr>
        <p:spPr>
          <a:xfrm>
            <a:off x="5070709"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15</a:t>
            </a:r>
          </a:p>
        </p:txBody>
      </p:sp>
      <p:sp>
        <p:nvSpPr>
          <p:cNvPr id="21" name="TextBox 20">
            <a:extLst>
              <a:ext uri="{FF2B5EF4-FFF2-40B4-BE49-F238E27FC236}">
                <a16:creationId xmlns:a16="http://schemas.microsoft.com/office/drawing/2014/main" id="{2A01BD9A-625F-48C4-99CF-0EFD737B3CDF}"/>
              </a:ext>
            </a:extLst>
          </p:cNvPr>
          <p:cNvSpPr txBox="1"/>
          <p:nvPr/>
        </p:nvSpPr>
        <p:spPr>
          <a:xfrm>
            <a:off x="7774105"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45</a:t>
            </a:r>
          </a:p>
        </p:txBody>
      </p:sp>
      <p:sp>
        <p:nvSpPr>
          <p:cNvPr id="22" name="TextBox 21">
            <a:extLst>
              <a:ext uri="{FF2B5EF4-FFF2-40B4-BE49-F238E27FC236}">
                <a16:creationId xmlns:a16="http://schemas.microsoft.com/office/drawing/2014/main" id="{E699C183-C418-4CA5-80E0-6A094E2F090F}"/>
              </a:ext>
            </a:extLst>
          </p:cNvPr>
          <p:cNvSpPr txBox="1"/>
          <p:nvPr/>
        </p:nvSpPr>
        <p:spPr>
          <a:xfrm>
            <a:off x="8078905"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15</a:t>
            </a:r>
          </a:p>
        </p:txBody>
      </p:sp>
      <p:sp>
        <p:nvSpPr>
          <p:cNvPr id="23" name="TextBox 22">
            <a:extLst>
              <a:ext uri="{FF2B5EF4-FFF2-40B4-BE49-F238E27FC236}">
                <a16:creationId xmlns:a16="http://schemas.microsoft.com/office/drawing/2014/main" id="{338181AB-E349-4FB2-A274-12F592030A4A}"/>
              </a:ext>
            </a:extLst>
          </p:cNvPr>
          <p:cNvSpPr txBox="1"/>
          <p:nvPr/>
        </p:nvSpPr>
        <p:spPr>
          <a:xfrm>
            <a:off x="7545505"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9/1</a:t>
            </a:r>
          </a:p>
        </p:txBody>
      </p:sp>
      <p:sp>
        <p:nvSpPr>
          <p:cNvPr id="24" name="TextBox 23">
            <a:extLst>
              <a:ext uri="{FF2B5EF4-FFF2-40B4-BE49-F238E27FC236}">
                <a16:creationId xmlns:a16="http://schemas.microsoft.com/office/drawing/2014/main" id="{C807BBA5-CFC6-441C-BB56-E1716D72103D}"/>
              </a:ext>
            </a:extLst>
          </p:cNvPr>
          <p:cNvSpPr txBox="1"/>
          <p:nvPr/>
        </p:nvSpPr>
        <p:spPr>
          <a:xfrm>
            <a:off x="3735505"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0</a:t>
            </a:r>
          </a:p>
        </p:txBody>
      </p:sp>
      <p:sp>
        <p:nvSpPr>
          <p:cNvPr id="25" name="TextBox 24">
            <a:extLst>
              <a:ext uri="{FF2B5EF4-FFF2-40B4-BE49-F238E27FC236}">
                <a16:creationId xmlns:a16="http://schemas.microsoft.com/office/drawing/2014/main" id="{9A7859F3-F238-427B-8721-7BF7A4E6660E}"/>
              </a:ext>
            </a:extLst>
          </p:cNvPr>
          <p:cNvSpPr txBox="1"/>
          <p:nvPr/>
        </p:nvSpPr>
        <p:spPr>
          <a:xfrm>
            <a:off x="4421305"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0</a:t>
            </a:r>
          </a:p>
        </p:txBody>
      </p:sp>
      <p:sp>
        <p:nvSpPr>
          <p:cNvPr id="26" name="TextBox 25">
            <a:extLst>
              <a:ext uri="{FF2B5EF4-FFF2-40B4-BE49-F238E27FC236}">
                <a16:creationId xmlns:a16="http://schemas.microsoft.com/office/drawing/2014/main" id="{2AC4D579-D001-4727-9759-002816FC47F1}"/>
              </a:ext>
            </a:extLst>
          </p:cNvPr>
          <p:cNvSpPr txBox="1"/>
          <p:nvPr/>
        </p:nvSpPr>
        <p:spPr>
          <a:xfrm>
            <a:off x="4726105"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0</a:t>
            </a:r>
          </a:p>
        </p:txBody>
      </p:sp>
      <p:sp>
        <p:nvSpPr>
          <p:cNvPr id="27" name="TextBox 26">
            <a:extLst>
              <a:ext uri="{FF2B5EF4-FFF2-40B4-BE49-F238E27FC236}">
                <a16:creationId xmlns:a16="http://schemas.microsoft.com/office/drawing/2014/main" id="{441DB65A-3863-42E7-B1C0-E26445ADE44C}"/>
              </a:ext>
            </a:extLst>
          </p:cNvPr>
          <p:cNvSpPr txBox="1"/>
          <p:nvPr/>
        </p:nvSpPr>
        <p:spPr>
          <a:xfrm>
            <a:off x="5756509" y="1570980"/>
            <a:ext cx="344604" cy="228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eestyle Script" pitchFamily="66" charset="0"/>
                <a:ea typeface="+mn-ea"/>
                <a:cs typeface="+mn-cs"/>
              </a:rPr>
              <a:t>0</a:t>
            </a:r>
          </a:p>
        </p:txBody>
      </p:sp>
      <p:sp>
        <p:nvSpPr>
          <p:cNvPr id="28" name="Isosceles Triangle 27">
            <a:extLst>
              <a:ext uri="{FF2B5EF4-FFF2-40B4-BE49-F238E27FC236}">
                <a16:creationId xmlns:a16="http://schemas.microsoft.com/office/drawing/2014/main" id="{BA68C20F-0627-423D-A77E-DF54C376DA17}"/>
              </a:ext>
            </a:extLst>
          </p:cNvPr>
          <p:cNvSpPr/>
          <p:nvPr/>
        </p:nvSpPr>
        <p:spPr>
          <a:xfrm rot="20452747">
            <a:off x="8424067" y="1500917"/>
            <a:ext cx="1526231" cy="1144445"/>
          </a:xfrm>
          <a:prstGeom prst="triangle">
            <a:avLst>
              <a:gd name="adj"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9" name="Picture 2">
            <a:extLst>
              <a:ext uri="{FF2B5EF4-FFF2-40B4-BE49-F238E27FC236}">
                <a16:creationId xmlns:a16="http://schemas.microsoft.com/office/drawing/2014/main" id="{D3766191-B8A8-43F3-89D9-76D4F5E38B7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4213" t="11602" r="8308" b="72203"/>
          <a:stretch/>
        </p:blipFill>
        <p:spPr bwMode="auto">
          <a:xfrm>
            <a:off x="8612305" y="2351417"/>
            <a:ext cx="2168084" cy="9450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738549862"/>
      </p:ext>
    </p:extLst>
  </p:cSld>
  <p:clrMapOvr>
    <a:masterClrMapping/>
  </p:clrMapOvr>
  <p:transition spd="slow" advTm="35713">
    <p:cover dir="r"/>
  </p:transition>
  <p:extLst>
    <p:ext uri="{E180D4A7-C9FB-4DFB-919C-405C955672EB}">
      <p14:showEvtLst xmlns:p14="http://schemas.microsoft.com/office/powerpoint/2010/main">
        <p14:playEvt time="723" objId="2"/>
        <p14:stopEvt time="34962" objId="2"/>
      </p14:showEvtLst>
    </p:ext>
  </p:extLst>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4" name="Title 5">
            <a:extLst>
              <a:ext uri="{FF2B5EF4-FFF2-40B4-BE49-F238E27FC236}">
                <a16:creationId xmlns:a16="http://schemas.microsoft.com/office/drawing/2014/main" id="{50436A74-7FB6-4EF2-8D98-A823624C60EF}"/>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Keeping Accurate Records</a:t>
            </a:r>
          </a:p>
        </p:txBody>
      </p:sp>
      <p:sp>
        <p:nvSpPr>
          <p:cNvPr id="5" name="Content Placeholder 2">
            <a:extLst>
              <a:ext uri="{FF2B5EF4-FFF2-40B4-BE49-F238E27FC236}">
                <a16:creationId xmlns:a16="http://schemas.microsoft.com/office/drawing/2014/main" id="{FAE78420-87B9-432E-956E-68ECEC3C3AE1}"/>
              </a:ext>
            </a:extLst>
          </p:cNvPr>
          <p:cNvSpPr>
            <a:spLocks noGrp="1"/>
          </p:cNvSpPr>
          <p:nvPr>
            <p:ph idx="1"/>
          </p:nvPr>
        </p:nvSpPr>
        <p:spPr>
          <a:xfrm>
            <a:off x="2124075" y="2018122"/>
            <a:ext cx="8629650" cy="335280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Reconcile envelopes regularly.</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Inform team captain of any arrearages.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Report arrearages above what league rules allow to president.</a:t>
            </a:r>
          </a:p>
        </p:txBody>
      </p:sp>
    </p:spTree>
    <p:custDataLst>
      <p:tags r:id="rId1"/>
    </p:custDataLst>
    <p:extLst>
      <p:ext uri="{BB962C8B-B14F-4D97-AF65-F5344CB8AC3E}">
        <p14:creationId xmlns:p14="http://schemas.microsoft.com/office/powerpoint/2010/main" val="3753669753"/>
      </p:ext>
    </p:extLst>
  </p:cSld>
  <p:clrMapOvr>
    <a:masterClrMapping/>
  </p:clrMapOvr>
  <p:transition spd="slow" advTm="22365">
    <p:cover dir="u"/>
  </p:transition>
  <p:extLst>
    <p:ext uri="{E180D4A7-C9FB-4DFB-919C-405C955672EB}">
      <p14:showEvtLst xmlns:p14="http://schemas.microsoft.com/office/powerpoint/2010/main">
        <p14:playEvt time="404" objId="2"/>
        <p14:stopEvt time="21547" objId="2"/>
      </p14:showEvtLst>
    </p:ext>
  </p:extLst>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Paying the Center</a:t>
            </a:r>
          </a:p>
        </p:txBody>
      </p:sp>
      <p:sp>
        <p:nvSpPr>
          <p:cNvPr id="4" name="TextBox 3">
            <a:extLst>
              <a:ext uri="{FF2B5EF4-FFF2-40B4-BE49-F238E27FC236}">
                <a16:creationId xmlns:a16="http://schemas.microsoft.com/office/drawing/2014/main" id="{EC8640E4-6870-4130-8642-4C0C98EFD6B6}"/>
              </a:ext>
            </a:extLst>
          </p:cNvPr>
          <p:cNvSpPr txBox="1"/>
          <p:nvPr/>
        </p:nvSpPr>
        <p:spPr>
          <a:xfrm>
            <a:off x="4556682" y="2605753"/>
            <a:ext cx="6736236" cy="2324099"/>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How payment is made depends upon what type of account is set up.</a:t>
            </a:r>
          </a:p>
        </p:txBody>
      </p:sp>
      <p:sp>
        <p:nvSpPr>
          <p:cNvPr id="7" name="Round Same Side Corner Rectangle 17">
            <a:extLst>
              <a:ext uri="{FF2B5EF4-FFF2-40B4-BE49-F238E27FC236}">
                <a16:creationId xmlns:a16="http://schemas.microsoft.com/office/drawing/2014/main" id="{36E805D5-A884-4769-BEAA-207763AC7C19}"/>
              </a:ext>
            </a:extLst>
          </p:cNvPr>
          <p:cNvSpPr/>
          <p:nvPr/>
        </p:nvSpPr>
        <p:spPr>
          <a:xfrm rot="16200000">
            <a:off x="2476501" y="1333500"/>
            <a:ext cx="1371600"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ound Same Side Corner Rectangle 18">
            <a:extLst>
              <a:ext uri="{FF2B5EF4-FFF2-40B4-BE49-F238E27FC236}">
                <a16:creationId xmlns:a16="http://schemas.microsoft.com/office/drawing/2014/main" id="{AA602C96-7B99-4816-B3E1-F70F8209379C}"/>
              </a:ext>
            </a:extLst>
          </p:cNvPr>
          <p:cNvSpPr/>
          <p:nvPr/>
        </p:nvSpPr>
        <p:spPr>
          <a:xfrm rot="16200000">
            <a:off x="2476500" y="2815304"/>
            <a:ext cx="1371600"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ound Same Side Corner Rectangle 20">
            <a:extLst>
              <a:ext uri="{FF2B5EF4-FFF2-40B4-BE49-F238E27FC236}">
                <a16:creationId xmlns:a16="http://schemas.microsoft.com/office/drawing/2014/main" id="{06C191E1-5688-44BA-947D-172D070A7864}"/>
              </a:ext>
            </a:extLst>
          </p:cNvPr>
          <p:cNvSpPr/>
          <p:nvPr/>
        </p:nvSpPr>
        <p:spPr>
          <a:xfrm rot="16200000">
            <a:off x="2477028" y="4303252"/>
            <a:ext cx="1375696"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TextBox 9">
            <a:extLst>
              <a:ext uri="{FF2B5EF4-FFF2-40B4-BE49-F238E27FC236}">
                <a16:creationId xmlns:a16="http://schemas.microsoft.com/office/drawing/2014/main" id="{74A6475B-0646-4F16-B93D-729C335E1EE7}"/>
              </a:ext>
            </a:extLst>
          </p:cNvPr>
          <p:cNvSpPr txBox="1"/>
          <p:nvPr/>
        </p:nvSpPr>
        <p:spPr>
          <a:xfrm>
            <a:off x="2380489" y="1828800"/>
            <a:ext cx="1600200"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Checking Account</a:t>
            </a:r>
          </a:p>
        </p:txBody>
      </p:sp>
      <p:sp>
        <p:nvSpPr>
          <p:cNvPr id="11" name="TextBox 10">
            <a:extLst>
              <a:ext uri="{FF2B5EF4-FFF2-40B4-BE49-F238E27FC236}">
                <a16:creationId xmlns:a16="http://schemas.microsoft.com/office/drawing/2014/main" id="{75B43607-2948-4D2E-874C-343948BE9AC6}"/>
              </a:ext>
            </a:extLst>
          </p:cNvPr>
          <p:cNvSpPr txBox="1"/>
          <p:nvPr/>
        </p:nvSpPr>
        <p:spPr>
          <a:xfrm>
            <a:off x="2380488" y="3272504"/>
            <a:ext cx="1600200"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Savings Account</a:t>
            </a:r>
          </a:p>
        </p:txBody>
      </p:sp>
      <p:sp>
        <p:nvSpPr>
          <p:cNvPr id="12" name="TextBox 11">
            <a:extLst>
              <a:ext uri="{FF2B5EF4-FFF2-40B4-BE49-F238E27FC236}">
                <a16:creationId xmlns:a16="http://schemas.microsoft.com/office/drawing/2014/main" id="{60DA54C3-A794-4613-837B-994549D5F274}"/>
              </a:ext>
            </a:extLst>
          </p:cNvPr>
          <p:cNvSpPr txBox="1"/>
          <p:nvPr/>
        </p:nvSpPr>
        <p:spPr>
          <a:xfrm>
            <a:off x="2380489" y="4796504"/>
            <a:ext cx="1600200" cy="956596"/>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In-House Banking</a:t>
            </a:r>
          </a:p>
        </p:txBody>
      </p:sp>
    </p:spTree>
    <p:custDataLst>
      <p:tags r:id="rId1"/>
    </p:custDataLst>
    <p:extLst>
      <p:ext uri="{BB962C8B-B14F-4D97-AF65-F5344CB8AC3E}">
        <p14:creationId xmlns:p14="http://schemas.microsoft.com/office/powerpoint/2010/main" val="1477188702"/>
      </p:ext>
    </p:extLst>
  </p:cSld>
  <p:clrMapOvr>
    <a:masterClrMapping/>
  </p:clrMapOvr>
  <p:transition spd="slow" advTm="10040">
    <p:cover dir="ld"/>
  </p:transition>
  <p:extLst>
    <p:ext uri="{E180D4A7-C9FB-4DFB-919C-405C955672EB}">
      <p14:showEvtLst xmlns:p14="http://schemas.microsoft.com/office/powerpoint/2010/main">
        <p14:playEvt time="341" objId="2"/>
        <p14:stopEvt time="9235" objId="2"/>
      </p14:showEvtLst>
    </p:ext>
  </p:extLst>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Paying the Center</a:t>
            </a:r>
          </a:p>
        </p:txBody>
      </p:sp>
      <p:sp>
        <p:nvSpPr>
          <p:cNvPr id="7" name="Round Same Side Corner Rectangle 17">
            <a:extLst>
              <a:ext uri="{FF2B5EF4-FFF2-40B4-BE49-F238E27FC236}">
                <a16:creationId xmlns:a16="http://schemas.microsoft.com/office/drawing/2014/main" id="{36E805D5-A884-4769-BEAA-207763AC7C19}"/>
              </a:ext>
            </a:extLst>
          </p:cNvPr>
          <p:cNvSpPr/>
          <p:nvPr/>
        </p:nvSpPr>
        <p:spPr>
          <a:xfrm rot="16200000">
            <a:off x="2476501" y="1333500"/>
            <a:ext cx="1371600" cy="1905000"/>
          </a:xfrm>
          <a:prstGeom prst="round2SameRect">
            <a:avLst>
              <a:gd name="adj1" fmla="val 6770"/>
              <a:gd name="adj2" fmla="val 0"/>
            </a:avLst>
          </a:prstGeom>
          <a:solidFill>
            <a:srgbClr val="F2F2F2"/>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ound Same Side Corner Rectangle 18">
            <a:extLst>
              <a:ext uri="{FF2B5EF4-FFF2-40B4-BE49-F238E27FC236}">
                <a16:creationId xmlns:a16="http://schemas.microsoft.com/office/drawing/2014/main" id="{AA602C96-7B99-4816-B3E1-F70F8209379C}"/>
              </a:ext>
            </a:extLst>
          </p:cNvPr>
          <p:cNvSpPr/>
          <p:nvPr/>
        </p:nvSpPr>
        <p:spPr>
          <a:xfrm rot="16200000">
            <a:off x="2476500" y="2815304"/>
            <a:ext cx="1371600"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ound Same Side Corner Rectangle 20">
            <a:extLst>
              <a:ext uri="{FF2B5EF4-FFF2-40B4-BE49-F238E27FC236}">
                <a16:creationId xmlns:a16="http://schemas.microsoft.com/office/drawing/2014/main" id="{06C191E1-5688-44BA-947D-172D070A7864}"/>
              </a:ext>
            </a:extLst>
          </p:cNvPr>
          <p:cNvSpPr/>
          <p:nvPr/>
        </p:nvSpPr>
        <p:spPr>
          <a:xfrm rot="16200000">
            <a:off x="2477028" y="4303252"/>
            <a:ext cx="1375696"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TextBox 9">
            <a:extLst>
              <a:ext uri="{FF2B5EF4-FFF2-40B4-BE49-F238E27FC236}">
                <a16:creationId xmlns:a16="http://schemas.microsoft.com/office/drawing/2014/main" id="{74A6475B-0646-4F16-B93D-729C335E1EE7}"/>
              </a:ext>
            </a:extLst>
          </p:cNvPr>
          <p:cNvSpPr txBox="1"/>
          <p:nvPr/>
        </p:nvSpPr>
        <p:spPr>
          <a:xfrm>
            <a:off x="2380489" y="1828800"/>
            <a:ext cx="1600200"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Checking Account</a:t>
            </a:r>
          </a:p>
        </p:txBody>
      </p:sp>
      <p:sp>
        <p:nvSpPr>
          <p:cNvPr id="11" name="TextBox 10">
            <a:extLst>
              <a:ext uri="{FF2B5EF4-FFF2-40B4-BE49-F238E27FC236}">
                <a16:creationId xmlns:a16="http://schemas.microsoft.com/office/drawing/2014/main" id="{75B43607-2948-4D2E-874C-343948BE9AC6}"/>
              </a:ext>
            </a:extLst>
          </p:cNvPr>
          <p:cNvSpPr txBox="1"/>
          <p:nvPr/>
        </p:nvSpPr>
        <p:spPr>
          <a:xfrm>
            <a:off x="2380488" y="3272504"/>
            <a:ext cx="1600200"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Savings Account</a:t>
            </a:r>
          </a:p>
        </p:txBody>
      </p:sp>
      <p:sp>
        <p:nvSpPr>
          <p:cNvPr id="12" name="TextBox 11">
            <a:extLst>
              <a:ext uri="{FF2B5EF4-FFF2-40B4-BE49-F238E27FC236}">
                <a16:creationId xmlns:a16="http://schemas.microsoft.com/office/drawing/2014/main" id="{60DA54C3-A794-4613-837B-994549D5F274}"/>
              </a:ext>
            </a:extLst>
          </p:cNvPr>
          <p:cNvSpPr txBox="1"/>
          <p:nvPr/>
        </p:nvSpPr>
        <p:spPr>
          <a:xfrm>
            <a:off x="2380489" y="4796504"/>
            <a:ext cx="1600200" cy="956596"/>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In-House Banking</a:t>
            </a:r>
          </a:p>
        </p:txBody>
      </p:sp>
      <p:sp>
        <p:nvSpPr>
          <p:cNvPr id="13" name="TextBox 12">
            <a:extLst>
              <a:ext uri="{FF2B5EF4-FFF2-40B4-BE49-F238E27FC236}">
                <a16:creationId xmlns:a16="http://schemas.microsoft.com/office/drawing/2014/main" id="{48EDB5D0-3B02-44E5-96A8-A7F537535199}"/>
              </a:ext>
            </a:extLst>
          </p:cNvPr>
          <p:cNvSpPr txBox="1"/>
          <p:nvPr/>
        </p:nvSpPr>
        <p:spPr>
          <a:xfrm>
            <a:off x="4464770" y="2243804"/>
            <a:ext cx="7072460"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Checking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Write a check to the center for lineage.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Checks must have signature of two authorized officers.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Prepare a deposit for the bank.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Deposits must be made within seven days.</a:t>
            </a:r>
          </a:p>
        </p:txBody>
      </p:sp>
    </p:spTree>
    <p:custDataLst>
      <p:tags r:id="rId1"/>
    </p:custDataLst>
    <p:extLst>
      <p:ext uri="{BB962C8B-B14F-4D97-AF65-F5344CB8AC3E}">
        <p14:creationId xmlns:p14="http://schemas.microsoft.com/office/powerpoint/2010/main" val="1183714632"/>
      </p:ext>
    </p:extLst>
  </p:cSld>
  <p:clrMapOvr>
    <a:masterClrMapping/>
  </p:clrMapOvr>
  <p:transition spd="slow" advTm="47636">
    <p:cover dir="ld"/>
  </p:transition>
  <p:extLst>
    <p:ext uri="{E180D4A7-C9FB-4DFB-919C-405C955672EB}">
      <p14:showEvtLst xmlns:p14="http://schemas.microsoft.com/office/powerpoint/2010/main">
        <p14:playEvt time="343" objId="3"/>
        <p14:stopEvt time="46686" objId="3"/>
      </p14:showEvtLst>
    </p:ext>
  </p:extLst>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Paying the Center</a:t>
            </a:r>
          </a:p>
        </p:txBody>
      </p:sp>
      <p:sp>
        <p:nvSpPr>
          <p:cNvPr id="7" name="Round Same Side Corner Rectangle 17">
            <a:extLst>
              <a:ext uri="{FF2B5EF4-FFF2-40B4-BE49-F238E27FC236}">
                <a16:creationId xmlns:a16="http://schemas.microsoft.com/office/drawing/2014/main" id="{36E805D5-A884-4769-BEAA-207763AC7C19}"/>
              </a:ext>
            </a:extLst>
          </p:cNvPr>
          <p:cNvSpPr/>
          <p:nvPr/>
        </p:nvSpPr>
        <p:spPr>
          <a:xfrm rot="16200000">
            <a:off x="2476501" y="1333500"/>
            <a:ext cx="1371600"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ound Same Side Corner Rectangle 18">
            <a:extLst>
              <a:ext uri="{FF2B5EF4-FFF2-40B4-BE49-F238E27FC236}">
                <a16:creationId xmlns:a16="http://schemas.microsoft.com/office/drawing/2014/main" id="{AA602C96-7B99-4816-B3E1-F70F8209379C}"/>
              </a:ext>
            </a:extLst>
          </p:cNvPr>
          <p:cNvSpPr/>
          <p:nvPr/>
        </p:nvSpPr>
        <p:spPr>
          <a:xfrm rot="16200000">
            <a:off x="2476500" y="2815304"/>
            <a:ext cx="1371600" cy="1905000"/>
          </a:xfrm>
          <a:prstGeom prst="round2SameRect">
            <a:avLst>
              <a:gd name="adj1" fmla="val 6770"/>
              <a:gd name="adj2" fmla="val 0"/>
            </a:avLst>
          </a:prstGeom>
          <a:solidFill>
            <a:srgbClr val="F2F2F2"/>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ound Same Side Corner Rectangle 20">
            <a:extLst>
              <a:ext uri="{FF2B5EF4-FFF2-40B4-BE49-F238E27FC236}">
                <a16:creationId xmlns:a16="http://schemas.microsoft.com/office/drawing/2014/main" id="{06C191E1-5688-44BA-947D-172D070A7864}"/>
              </a:ext>
            </a:extLst>
          </p:cNvPr>
          <p:cNvSpPr/>
          <p:nvPr/>
        </p:nvSpPr>
        <p:spPr>
          <a:xfrm rot="16200000">
            <a:off x="2477028" y="4303252"/>
            <a:ext cx="1375696"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TextBox 9">
            <a:extLst>
              <a:ext uri="{FF2B5EF4-FFF2-40B4-BE49-F238E27FC236}">
                <a16:creationId xmlns:a16="http://schemas.microsoft.com/office/drawing/2014/main" id="{74A6475B-0646-4F16-B93D-729C335E1EE7}"/>
              </a:ext>
            </a:extLst>
          </p:cNvPr>
          <p:cNvSpPr txBox="1"/>
          <p:nvPr/>
        </p:nvSpPr>
        <p:spPr>
          <a:xfrm>
            <a:off x="2380489" y="1828800"/>
            <a:ext cx="1600200"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Checking Account</a:t>
            </a:r>
          </a:p>
        </p:txBody>
      </p:sp>
      <p:sp>
        <p:nvSpPr>
          <p:cNvPr id="11" name="TextBox 10">
            <a:extLst>
              <a:ext uri="{FF2B5EF4-FFF2-40B4-BE49-F238E27FC236}">
                <a16:creationId xmlns:a16="http://schemas.microsoft.com/office/drawing/2014/main" id="{75B43607-2948-4D2E-874C-343948BE9AC6}"/>
              </a:ext>
            </a:extLst>
          </p:cNvPr>
          <p:cNvSpPr txBox="1"/>
          <p:nvPr/>
        </p:nvSpPr>
        <p:spPr>
          <a:xfrm>
            <a:off x="2380488" y="3272504"/>
            <a:ext cx="1600200"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Savings Account</a:t>
            </a:r>
          </a:p>
        </p:txBody>
      </p:sp>
      <p:sp>
        <p:nvSpPr>
          <p:cNvPr id="12" name="TextBox 11">
            <a:extLst>
              <a:ext uri="{FF2B5EF4-FFF2-40B4-BE49-F238E27FC236}">
                <a16:creationId xmlns:a16="http://schemas.microsoft.com/office/drawing/2014/main" id="{60DA54C3-A794-4613-837B-994549D5F274}"/>
              </a:ext>
            </a:extLst>
          </p:cNvPr>
          <p:cNvSpPr txBox="1"/>
          <p:nvPr/>
        </p:nvSpPr>
        <p:spPr>
          <a:xfrm>
            <a:off x="2380489" y="4796504"/>
            <a:ext cx="1600200" cy="956596"/>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In-House Banking</a:t>
            </a:r>
          </a:p>
        </p:txBody>
      </p:sp>
      <p:sp>
        <p:nvSpPr>
          <p:cNvPr id="13" name="TextBox 12">
            <a:extLst>
              <a:ext uri="{FF2B5EF4-FFF2-40B4-BE49-F238E27FC236}">
                <a16:creationId xmlns:a16="http://schemas.microsoft.com/office/drawing/2014/main" id="{48EDB5D0-3B02-44E5-96A8-A7F537535199}"/>
              </a:ext>
            </a:extLst>
          </p:cNvPr>
          <p:cNvSpPr txBox="1"/>
          <p:nvPr/>
        </p:nvSpPr>
        <p:spPr>
          <a:xfrm>
            <a:off x="4433740" y="1712985"/>
            <a:ext cx="6691459"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Savings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Pay lineage with money received in the envelopes.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Make sure pay envelopes have been updated with amounts.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Take remaining amount home for deposit into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Deposits must be made within seven days.</a:t>
            </a:r>
          </a:p>
        </p:txBody>
      </p:sp>
    </p:spTree>
    <p:custDataLst>
      <p:tags r:id="rId1"/>
    </p:custDataLst>
    <p:extLst>
      <p:ext uri="{BB962C8B-B14F-4D97-AF65-F5344CB8AC3E}">
        <p14:creationId xmlns:p14="http://schemas.microsoft.com/office/powerpoint/2010/main" val="2637193776"/>
      </p:ext>
    </p:extLst>
  </p:cSld>
  <p:clrMapOvr>
    <a:masterClrMapping/>
  </p:clrMapOvr>
  <p:transition spd="slow" advTm="19544">
    <p:cover dir="ld"/>
  </p:transition>
  <p:extLst>
    <p:ext uri="{E180D4A7-C9FB-4DFB-919C-405C955672EB}">
      <p14:showEvtLst xmlns:p14="http://schemas.microsoft.com/office/powerpoint/2010/main">
        <p14:playEvt time="736" objId="2"/>
        <p14:stopEvt time="18842" objId="2"/>
      </p14:showEvtLst>
    </p:ext>
  </p:extLst>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Paying the Center</a:t>
            </a:r>
          </a:p>
        </p:txBody>
      </p:sp>
      <p:sp>
        <p:nvSpPr>
          <p:cNvPr id="7" name="Round Same Side Corner Rectangle 17">
            <a:extLst>
              <a:ext uri="{FF2B5EF4-FFF2-40B4-BE49-F238E27FC236}">
                <a16:creationId xmlns:a16="http://schemas.microsoft.com/office/drawing/2014/main" id="{36E805D5-A884-4769-BEAA-207763AC7C19}"/>
              </a:ext>
            </a:extLst>
          </p:cNvPr>
          <p:cNvSpPr/>
          <p:nvPr/>
        </p:nvSpPr>
        <p:spPr>
          <a:xfrm rot="16200000">
            <a:off x="2476501" y="1333500"/>
            <a:ext cx="1371600"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ound Same Side Corner Rectangle 18">
            <a:extLst>
              <a:ext uri="{FF2B5EF4-FFF2-40B4-BE49-F238E27FC236}">
                <a16:creationId xmlns:a16="http://schemas.microsoft.com/office/drawing/2014/main" id="{AA602C96-7B99-4816-B3E1-F70F8209379C}"/>
              </a:ext>
            </a:extLst>
          </p:cNvPr>
          <p:cNvSpPr/>
          <p:nvPr/>
        </p:nvSpPr>
        <p:spPr>
          <a:xfrm rot="16200000">
            <a:off x="2476500" y="2815304"/>
            <a:ext cx="1371600"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ound Same Side Corner Rectangle 20">
            <a:extLst>
              <a:ext uri="{FF2B5EF4-FFF2-40B4-BE49-F238E27FC236}">
                <a16:creationId xmlns:a16="http://schemas.microsoft.com/office/drawing/2014/main" id="{06C191E1-5688-44BA-947D-172D070A7864}"/>
              </a:ext>
            </a:extLst>
          </p:cNvPr>
          <p:cNvSpPr/>
          <p:nvPr/>
        </p:nvSpPr>
        <p:spPr>
          <a:xfrm rot="16200000">
            <a:off x="2477028" y="4303252"/>
            <a:ext cx="1375696" cy="1905000"/>
          </a:xfrm>
          <a:prstGeom prst="round2SameRect">
            <a:avLst>
              <a:gd name="adj1" fmla="val 6770"/>
              <a:gd name="adj2" fmla="val 0"/>
            </a:avLst>
          </a:prstGeom>
          <a:solidFill>
            <a:srgbClr val="F2F2F2"/>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TextBox 9">
            <a:extLst>
              <a:ext uri="{FF2B5EF4-FFF2-40B4-BE49-F238E27FC236}">
                <a16:creationId xmlns:a16="http://schemas.microsoft.com/office/drawing/2014/main" id="{74A6475B-0646-4F16-B93D-729C335E1EE7}"/>
              </a:ext>
            </a:extLst>
          </p:cNvPr>
          <p:cNvSpPr txBox="1"/>
          <p:nvPr/>
        </p:nvSpPr>
        <p:spPr>
          <a:xfrm>
            <a:off x="2380489" y="1828800"/>
            <a:ext cx="1600200"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Checking Account</a:t>
            </a:r>
          </a:p>
        </p:txBody>
      </p:sp>
      <p:sp>
        <p:nvSpPr>
          <p:cNvPr id="11" name="TextBox 10">
            <a:extLst>
              <a:ext uri="{FF2B5EF4-FFF2-40B4-BE49-F238E27FC236}">
                <a16:creationId xmlns:a16="http://schemas.microsoft.com/office/drawing/2014/main" id="{75B43607-2948-4D2E-874C-343948BE9AC6}"/>
              </a:ext>
            </a:extLst>
          </p:cNvPr>
          <p:cNvSpPr txBox="1"/>
          <p:nvPr/>
        </p:nvSpPr>
        <p:spPr>
          <a:xfrm>
            <a:off x="2380488" y="3272504"/>
            <a:ext cx="1600200"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Savings Account</a:t>
            </a:r>
          </a:p>
        </p:txBody>
      </p:sp>
      <p:sp>
        <p:nvSpPr>
          <p:cNvPr id="12" name="TextBox 11">
            <a:extLst>
              <a:ext uri="{FF2B5EF4-FFF2-40B4-BE49-F238E27FC236}">
                <a16:creationId xmlns:a16="http://schemas.microsoft.com/office/drawing/2014/main" id="{60DA54C3-A794-4613-837B-994549D5F274}"/>
              </a:ext>
            </a:extLst>
          </p:cNvPr>
          <p:cNvSpPr txBox="1"/>
          <p:nvPr/>
        </p:nvSpPr>
        <p:spPr>
          <a:xfrm>
            <a:off x="2380489" y="4796504"/>
            <a:ext cx="1600200" cy="956596"/>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In-House Banking</a:t>
            </a:r>
          </a:p>
        </p:txBody>
      </p:sp>
      <p:sp>
        <p:nvSpPr>
          <p:cNvPr id="13" name="TextBox 12">
            <a:extLst>
              <a:ext uri="{FF2B5EF4-FFF2-40B4-BE49-F238E27FC236}">
                <a16:creationId xmlns:a16="http://schemas.microsoft.com/office/drawing/2014/main" id="{48EDB5D0-3B02-44E5-96A8-A7F537535199}"/>
              </a:ext>
            </a:extLst>
          </p:cNvPr>
          <p:cNvSpPr txBox="1"/>
          <p:nvPr/>
        </p:nvSpPr>
        <p:spPr>
          <a:xfrm>
            <a:off x="4495800" y="2455964"/>
            <a:ext cx="7162800" cy="2325615"/>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In-House Banking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Count all money from envelopes and deposit with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522523617"/>
      </p:ext>
    </p:extLst>
  </p:cSld>
  <p:clrMapOvr>
    <a:masterClrMapping/>
  </p:clrMapOvr>
  <p:transition spd="slow" advTm="17235">
    <p:cover dir="ld"/>
  </p:transition>
  <p:extLst>
    <p:ext uri="{E180D4A7-C9FB-4DFB-919C-405C955672EB}">
      <p14:showEvtLst xmlns:p14="http://schemas.microsoft.com/office/powerpoint/2010/main">
        <p14:playEvt time="466" objId="3"/>
        <p14:stopEvt time="16238" objId="3"/>
      </p14:showEvtLst>
    </p:ext>
  </p:extLst>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Other Bills</a:t>
            </a:r>
          </a:p>
        </p:txBody>
      </p:sp>
      <p:sp>
        <p:nvSpPr>
          <p:cNvPr id="21" name="Content Placeholder 2">
            <a:extLst>
              <a:ext uri="{FF2B5EF4-FFF2-40B4-BE49-F238E27FC236}">
                <a16:creationId xmlns:a16="http://schemas.microsoft.com/office/drawing/2014/main" id="{165C0E23-E0F7-43D3-8E10-59ADF31D00C3}"/>
              </a:ext>
            </a:extLst>
          </p:cNvPr>
          <p:cNvSpPr>
            <a:spLocks noGrp="1"/>
          </p:cNvSpPr>
          <p:nvPr>
            <p:ph idx="1"/>
          </p:nvPr>
        </p:nvSpPr>
        <p:spPr>
          <a:xfrm>
            <a:off x="2076450" y="1951037"/>
            <a:ext cx="8724900" cy="4525963"/>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The treasurer also pays any other bills the league may have, which include:</a:t>
            </a:r>
          </a:p>
          <a:p>
            <a:pPr lvl="1"/>
            <a:r>
              <a:rPr lang="en-US" dirty="0">
                <a:latin typeface="Verdana" panose="020B0604030504040204" pitchFamily="34" charset="0"/>
                <a:ea typeface="Verdana" panose="020B0604030504040204" pitchFamily="34" charset="0"/>
                <a:cs typeface="Verdana" panose="020B0604030504040204" pitchFamily="34" charset="0"/>
              </a:rPr>
              <a:t>Banquet costs</a:t>
            </a:r>
          </a:p>
          <a:p>
            <a:pPr lvl="1"/>
            <a:r>
              <a:rPr lang="en-US" dirty="0">
                <a:latin typeface="Verdana" panose="020B0604030504040204" pitchFamily="34" charset="0"/>
                <a:ea typeface="Verdana" panose="020B0604030504040204" pitchFamily="34" charset="0"/>
                <a:cs typeface="Verdana" panose="020B0604030504040204" pitchFamily="34" charset="0"/>
              </a:rPr>
              <a:t>Trophies</a:t>
            </a:r>
          </a:p>
          <a:p>
            <a:pPr lvl="1"/>
            <a:r>
              <a:rPr lang="en-US" dirty="0">
                <a:latin typeface="Verdana" panose="020B0604030504040204" pitchFamily="34" charset="0"/>
                <a:ea typeface="Verdana" panose="020B0604030504040204" pitchFamily="34" charset="0"/>
                <a:cs typeface="Verdana" panose="020B0604030504040204" pitchFamily="34" charset="0"/>
              </a:rPr>
              <a:t>Salaries</a:t>
            </a:r>
          </a:p>
          <a:p>
            <a:pPr lvl="1"/>
            <a:r>
              <a:rPr lang="en-US" dirty="0">
                <a:latin typeface="Verdana" panose="020B0604030504040204" pitchFamily="34" charset="0"/>
                <a:ea typeface="Verdana" panose="020B0604030504040204" pitchFamily="34" charset="0"/>
                <a:cs typeface="Verdana" panose="020B0604030504040204" pitchFamily="34" charset="0"/>
              </a:rPr>
              <a:t>Membership Dues</a:t>
            </a:r>
          </a:p>
        </p:txBody>
      </p:sp>
    </p:spTree>
    <p:custDataLst>
      <p:tags r:id="rId1"/>
    </p:custDataLst>
    <p:extLst>
      <p:ext uri="{BB962C8B-B14F-4D97-AF65-F5344CB8AC3E}">
        <p14:creationId xmlns:p14="http://schemas.microsoft.com/office/powerpoint/2010/main" val="2411666711"/>
      </p:ext>
    </p:extLst>
  </p:cSld>
  <p:clrMapOvr>
    <a:masterClrMapping/>
  </p:clrMapOvr>
  <p:transition spd="slow" advTm="11803">
    <p:cover dir="lu"/>
  </p:transition>
  <p:extLst>
    <p:ext uri="{E180D4A7-C9FB-4DFB-919C-405C955672EB}">
      <p14:showEvtLst xmlns:p14="http://schemas.microsoft.com/office/powerpoint/2010/main">
        <p14:playEvt time="534" objId="2"/>
        <p14:stopEvt time="11062"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League Bank Account</a:t>
            </a:r>
          </a:p>
        </p:txBody>
      </p:sp>
      <p:sp>
        <p:nvSpPr>
          <p:cNvPr id="17" name="Content Placeholder 2">
            <a:extLst>
              <a:ext uri="{FF2B5EF4-FFF2-40B4-BE49-F238E27FC236}">
                <a16:creationId xmlns:a16="http://schemas.microsoft.com/office/drawing/2014/main" id="{467D715A-2602-43C4-8BA5-07A0E12410C5}"/>
              </a:ext>
            </a:extLst>
          </p:cNvPr>
          <p:cNvSpPr>
            <a:spLocks noGrp="1"/>
          </p:cNvSpPr>
          <p:nvPr>
            <p:ph idx="1"/>
          </p:nvPr>
        </p:nvSpPr>
        <p:spPr>
          <a:xfrm>
            <a:off x="1600200" y="1587910"/>
            <a:ext cx="9715500" cy="4279490"/>
          </a:xfrm>
        </p:spPr>
        <p:txBody>
          <a:bodyPr anchor="t">
            <a:normAutofit fontScale="92500" lnSpcReduction="20000"/>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USBC Rule 102f, item 1 requires all leagues to have a bank account. </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Work with the treasurer to open the account.</a:t>
            </a:r>
          </a:p>
          <a:p>
            <a:pPr marL="0"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The account must be in the name of the league.</a:t>
            </a:r>
          </a:p>
          <a:p>
            <a:pPr marL="0"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Must be opened at an insured recognized bank or credit union or with the center’s in-house banking service.</a:t>
            </a:r>
          </a:p>
          <a:p>
            <a:pPr marL="0"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Monthly bank statements sent to president.</a:t>
            </a:r>
          </a:p>
        </p:txBody>
      </p:sp>
    </p:spTree>
    <p:custDataLst>
      <p:tags r:id="rId1"/>
    </p:custDataLst>
    <p:extLst>
      <p:ext uri="{BB962C8B-B14F-4D97-AF65-F5344CB8AC3E}">
        <p14:creationId xmlns:p14="http://schemas.microsoft.com/office/powerpoint/2010/main" val="4124844262"/>
      </p:ext>
    </p:extLst>
  </p:cSld>
  <p:clrMapOvr>
    <a:masterClrMapping/>
  </p:clrMapOvr>
  <p:transition spd="slow" advTm="22265">
    <p:cover/>
  </p:transition>
  <p:extLst>
    <p:ext uri="{E180D4A7-C9FB-4DFB-919C-405C955672EB}">
      <p14:showEvtLst xmlns:p14="http://schemas.microsoft.com/office/powerpoint/2010/main">
        <p14:playEvt time="502" objId="5"/>
        <p14:stopEvt time="21431" objId="5"/>
      </p14:showEvtLst>
    </p:ext>
  </p:extLst>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Membership Dues</a:t>
            </a:r>
          </a:p>
        </p:txBody>
      </p:sp>
      <p:sp>
        <p:nvSpPr>
          <p:cNvPr id="5" name="TextBox 4">
            <a:extLst>
              <a:ext uri="{FF2B5EF4-FFF2-40B4-BE49-F238E27FC236}">
                <a16:creationId xmlns:a16="http://schemas.microsoft.com/office/drawing/2014/main" id="{1804BE74-1BB7-480A-8227-E698D7FE6195}"/>
              </a:ext>
            </a:extLst>
          </p:cNvPr>
          <p:cNvSpPr txBox="1"/>
          <p:nvPr/>
        </p:nvSpPr>
        <p:spPr>
          <a:xfrm>
            <a:off x="1981200" y="1619071"/>
            <a:ext cx="9305630" cy="2571929"/>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Membership dues are paid directly to the association. Work with the league secretary to determine how much is needed.</a:t>
            </a:r>
          </a:p>
        </p:txBody>
      </p:sp>
      <p:grpSp>
        <p:nvGrpSpPr>
          <p:cNvPr id="7" name="Group 6">
            <a:extLst>
              <a:ext uri="{FF2B5EF4-FFF2-40B4-BE49-F238E27FC236}">
                <a16:creationId xmlns:a16="http://schemas.microsoft.com/office/drawing/2014/main" id="{226038D2-F1E9-474A-9C0F-6F3D9EDBFC16}"/>
              </a:ext>
            </a:extLst>
          </p:cNvPr>
          <p:cNvGrpSpPr/>
          <p:nvPr/>
        </p:nvGrpSpPr>
        <p:grpSpPr>
          <a:xfrm>
            <a:off x="3886200" y="3905071"/>
            <a:ext cx="4773891" cy="1886129"/>
            <a:chOff x="4903509" y="1182546"/>
            <a:chExt cx="4773891" cy="1886129"/>
          </a:xfrm>
        </p:grpSpPr>
        <p:sp>
          <p:nvSpPr>
            <p:cNvPr id="8" name="Rectangle 7">
              <a:extLst>
                <a:ext uri="{FF2B5EF4-FFF2-40B4-BE49-F238E27FC236}">
                  <a16:creationId xmlns:a16="http://schemas.microsoft.com/office/drawing/2014/main" id="{698C70E6-D042-40F5-A0FC-23F65B45E503}"/>
                </a:ext>
              </a:extLst>
            </p:cNvPr>
            <p:cNvSpPr/>
            <p:nvPr/>
          </p:nvSpPr>
          <p:spPr>
            <a:xfrm>
              <a:off x="5053720" y="1182546"/>
              <a:ext cx="462368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30</a:t>
              </a:r>
            </a:p>
          </p:txBody>
        </p:sp>
        <p:sp>
          <p:nvSpPr>
            <p:cNvPr id="9" name="Rectangle 8">
              <a:extLst>
                <a:ext uri="{FF2B5EF4-FFF2-40B4-BE49-F238E27FC236}">
                  <a16:creationId xmlns:a16="http://schemas.microsoft.com/office/drawing/2014/main" id="{61AF737C-0C47-4B38-8532-DFFFF6E5A4B5}"/>
                </a:ext>
              </a:extLst>
            </p:cNvPr>
            <p:cNvSpPr/>
            <p:nvPr/>
          </p:nvSpPr>
          <p:spPr>
            <a:xfrm>
              <a:off x="4903509" y="1868346"/>
              <a:ext cx="462368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Days</a:t>
              </a:r>
            </a:p>
          </p:txBody>
        </p:sp>
      </p:grpSp>
    </p:spTree>
    <p:custDataLst>
      <p:tags r:id="rId1"/>
    </p:custDataLst>
    <p:extLst>
      <p:ext uri="{BB962C8B-B14F-4D97-AF65-F5344CB8AC3E}">
        <p14:creationId xmlns:p14="http://schemas.microsoft.com/office/powerpoint/2010/main" val="3852093793"/>
      </p:ext>
    </p:extLst>
  </p:cSld>
  <p:clrMapOvr>
    <a:masterClrMapping/>
  </p:clrMapOvr>
  <p:transition spd="slow" advTm="25401">
    <p:cover dir="rd"/>
  </p:transition>
  <p:extLst>
    <p:ext uri="{E180D4A7-C9FB-4DFB-919C-405C955672EB}">
      <p14:showEvtLst xmlns:p14="http://schemas.microsoft.com/office/powerpoint/2010/main">
        <p14:playEvt time="345" objId="4"/>
        <p14:stopEvt time="24759" objId="4"/>
      </p14:showEvtLst>
    </p:ext>
  </p:extLst>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Membership Dues</a:t>
            </a:r>
          </a:p>
        </p:txBody>
      </p:sp>
      <p:sp>
        <p:nvSpPr>
          <p:cNvPr id="10" name="TextBox 9">
            <a:extLst>
              <a:ext uri="{FF2B5EF4-FFF2-40B4-BE49-F238E27FC236}">
                <a16:creationId xmlns:a16="http://schemas.microsoft.com/office/drawing/2014/main" id="{4E2F82F3-A6A8-41E8-BB0B-9943F27EA2E2}"/>
              </a:ext>
            </a:extLst>
          </p:cNvPr>
          <p:cNvSpPr txBox="1"/>
          <p:nvPr/>
        </p:nvSpPr>
        <p:spPr>
          <a:xfrm>
            <a:off x="1866900" y="1721344"/>
            <a:ext cx="8915400" cy="17076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Pay for memberships with a league or cashier’s check or with a money order.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NEVER PAY BY CASH!</a:t>
            </a:r>
          </a:p>
        </p:txBody>
      </p:sp>
      <p:pic>
        <p:nvPicPr>
          <p:cNvPr id="11" name="Picture 10">
            <a:extLst>
              <a:ext uri="{FF2B5EF4-FFF2-40B4-BE49-F238E27FC236}">
                <a16:creationId xmlns:a16="http://schemas.microsoft.com/office/drawing/2014/main" id="{3B7DECB2-5D69-48EF-BF7F-062CC1B708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0000"/>
          <a:stretch/>
        </p:blipFill>
        <p:spPr>
          <a:xfrm>
            <a:off x="4362450" y="3774299"/>
            <a:ext cx="3924300" cy="1715782"/>
          </a:xfrm>
          <a:prstGeom prst="rect">
            <a:avLst/>
          </a:prstGeom>
          <a:ln>
            <a:noFill/>
          </a:ln>
        </p:spPr>
      </p:pic>
      <p:sp>
        <p:nvSpPr>
          <p:cNvPr id="12" name="&quot;No&quot; Symbol 6">
            <a:extLst>
              <a:ext uri="{FF2B5EF4-FFF2-40B4-BE49-F238E27FC236}">
                <a16:creationId xmlns:a16="http://schemas.microsoft.com/office/drawing/2014/main" id="{0FC1B5BD-F835-4D64-A0A3-E06190CF59F6}"/>
              </a:ext>
            </a:extLst>
          </p:cNvPr>
          <p:cNvSpPr/>
          <p:nvPr/>
        </p:nvSpPr>
        <p:spPr>
          <a:xfrm>
            <a:off x="5410200" y="3700322"/>
            <a:ext cx="1828800" cy="1863736"/>
          </a:xfrm>
          <a:prstGeom prst="noSmoking">
            <a:avLst>
              <a:gd name="adj" fmla="val 682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360692465"/>
      </p:ext>
    </p:extLst>
  </p:cSld>
  <p:clrMapOvr>
    <a:masterClrMapping/>
  </p:clrMapOvr>
  <p:transition spd="slow" advTm="13457">
    <p:cover dir="rd"/>
  </p:transition>
  <p:extLst>
    <p:ext uri="{E180D4A7-C9FB-4DFB-919C-405C955672EB}">
      <p14:showEvtLst xmlns:p14="http://schemas.microsoft.com/office/powerpoint/2010/main">
        <p14:playEvt time="589" objId="2"/>
        <p14:stopEvt time="13043" objId="2"/>
      </p14:showEvtLst>
    </p:ext>
  </p:extLst>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1981200" y="2057401"/>
            <a:ext cx="78486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Financial</a:t>
            </a:r>
          </a:p>
        </p:txBody>
      </p:sp>
      <p:sp>
        <p:nvSpPr>
          <p:cNvPr id="5" name="Rectangle 4">
            <a:extLst>
              <a:ext uri="{FF2B5EF4-FFF2-40B4-BE49-F238E27FC236}">
                <a16:creationId xmlns:a16="http://schemas.microsoft.com/office/drawing/2014/main" id="{073C1485-9B85-4462-97CB-B986442777C3}"/>
              </a:ext>
            </a:extLst>
          </p:cNvPr>
          <p:cNvSpPr/>
          <p:nvPr/>
        </p:nvSpPr>
        <p:spPr>
          <a:xfrm>
            <a:off x="1981200" y="3073064"/>
            <a:ext cx="9035016"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Responsibilities</a:t>
            </a:r>
          </a:p>
        </p:txBody>
      </p:sp>
      <p:pic>
        <p:nvPicPr>
          <p:cNvPr id="6" name="Picture 5">
            <a:extLst>
              <a:ext uri="{FF2B5EF4-FFF2-40B4-BE49-F238E27FC236}">
                <a16:creationId xmlns:a16="http://schemas.microsoft.com/office/drawing/2014/main" id="{B1F27372-F294-4D3E-8C67-586D764AD2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2059237"/>
            <a:ext cx="994708" cy="994708"/>
          </a:xfrm>
          <a:prstGeom prst="rect">
            <a:avLst/>
          </a:prstGeom>
        </p:spPr>
      </p:pic>
    </p:spTree>
    <p:custDataLst>
      <p:tags r:id="rId1"/>
    </p:custDataLst>
    <p:extLst>
      <p:ext uri="{BB962C8B-B14F-4D97-AF65-F5344CB8AC3E}">
        <p14:creationId xmlns:p14="http://schemas.microsoft.com/office/powerpoint/2010/main" val="1944856921"/>
      </p:ext>
    </p:extLst>
  </p:cSld>
  <p:clrMapOvr>
    <a:masterClrMapping/>
  </p:clrMapOvr>
  <p:transition spd="slow" advTm="2971">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repeatCount="3000" fill="hold" grpId="0"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par>
                                <p:cTn id="11" presetID="26" presetClass="emph" presetSubtype="0" repeatCount="3000" fill="hold" nodeType="with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8CD809E6-C93B-491D-9B80-9EF2BEC09841}"/>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Officer Duties</a:t>
            </a:r>
          </a:p>
        </p:txBody>
      </p:sp>
      <p:pic>
        <p:nvPicPr>
          <p:cNvPr id="8" name="Picture 7" descr="Microsoft Excel - League finances.xlsx">
            <a:extLst>
              <a:ext uri="{FF2B5EF4-FFF2-40B4-BE49-F238E27FC236}">
                <a16:creationId xmlns:a16="http://schemas.microsoft.com/office/drawing/2014/main" id="{6741A30B-19FA-4D0C-8584-0D663F96C7B9}"/>
              </a:ext>
            </a:extLst>
          </p:cNvPr>
          <p:cNvPicPr>
            <a:picLocks noChangeAspect="1"/>
          </p:cNvPicPr>
          <p:nvPr/>
        </p:nvPicPr>
        <p:blipFill rotWithShape="1">
          <a:blip r:embed="rId5">
            <a:extLst>
              <a:ext uri="{28A0092B-C50C-407E-A947-70E740481C1C}">
                <a14:useLocalDpi xmlns:a14="http://schemas.microsoft.com/office/drawing/2010/main" val="0"/>
              </a:ext>
            </a:extLst>
          </a:blip>
          <a:srcRect l="4330" t="22831" r="42783" b="31431"/>
          <a:stretch/>
        </p:blipFill>
        <p:spPr>
          <a:xfrm>
            <a:off x="2438400" y="1667540"/>
            <a:ext cx="7468007" cy="352292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255D245-528D-4440-A27A-5BC3B35E20EC}"/>
              </a:ext>
            </a:extLst>
          </p:cNvPr>
          <p:cNvSpPr txBox="1"/>
          <p:nvPr/>
        </p:nvSpPr>
        <p:spPr>
          <a:xfrm>
            <a:off x="2511512" y="2362201"/>
            <a:ext cx="3432494" cy="1684333"/>
          </a:xfrm>
          <a:prstGeom prst="rect">
            <a:avLst/>
          </a:prstGeom>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t">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102f. Duties of the Treasurer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treasurer shall perform the following duties:</a:t>
            </a:r>
          </a:p>
          <a:p>
            <a:pPr marL="282575" marR="0" lvl="0" indent="-282575" algn="l" defTabSz="914400" rtl="0" eaLnBrk="1" fontAlgn="auto" latinLnBrk="0" hangingPunct="1">
              <a:lnSpc>
                <a:spcPct val="100000"/>
              </a:lnSpc>
              <a:spcBef>
                <a:spcPts val="0"/>
              </a:spcBef>
              <a:spcAft>
                <a:spcPts val="0"/>
              </a:spcAft>
              <a:buClrTx/>
              <a:buSzTx/>
              <a:buFontTx/>
              <a:buAutoNum type="arabicPeriod" startAt="2"/>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Arrange to have all league funds deposited within one week of receipt.</a:t>
            </a:r>
          </a:p>
        </p:txBody>
      </p:sp>
      <p:sp>
        <p:nvSpPr>
          <p:cNvPr id="10" name="TextBox 9">
            <a:extLst>
              <a:ext uri="{FF2B5EF4-FFF2-40B4-BE49-F238E27FC236}">
                <a16:creationId xmlns:a16="http://schemas.microsoft.com/office/drawing/2014/main" id="{263DB718-A8FF-4C7E-90CD-F84E2EAC82C4}"/>
              </a:ext>
            </a:extLst>
          </p:cNvPr>
          <p:cNvSpPr txBox="1"/>
          <p:nvPr/>
        </p:nvSpPr>
        <p:spPr>
          <a:xfrm>
            <a:off x="6096407" y="2362200"/>
            <a:ext cx="3657600" cy="1684334"/>
          </a:xfrm>
          <a:prstGeom prst="rect">
            <a:avLst/>
          </a:prstGeom>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t">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mn-cs"/>
              </a:rPr>
              <a:t>102c. Duties of the President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president/league supervisor shall perform the following duties:</a:t>
            </a:r>
          </a:p>
          <a:p>
            <a:pPr marL="282575" marR="0" lvl="0" indent="-282575" algn="l" defTabSz="914400" rtl="0" eaLnBrk="1" fontAlgn="auto" latinLnBrk="0" hangingPunct="1">
              <a:lnSpc>
                <a:spcPct val="100000"/>
              </a:lnSpc>
              <a:spcBef>
                <a:spcPts val="0"/>
              </a:spcBef>
              <a:spcAft>
                <a:spcPts val="0"/>
              </a:spcAft>
              <a:buClrTx/>
              <a:buSzTx/>
              <a:buFontTx/>
              <a:buAutoNum type="arabicPeriod" startAt="6"/>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Personally verify the league’s bank balance monthly.</a:t>
            </a:r>
          </a:p>
        </p:txBody>
      </p:sp>
    </p:spTree>
    <p:custDataLst>
      <p:tags r:id="rId1"/>
    </p:custDataLst>
    <p:extLst>
      <p:ext uri="{BB962C8B-B14F-4D97-AF65-F5344CB8AC3E}">
        <p14:creationId xmlns:p14="http://schemas.microsoft.com/office/powerpoint/2010/main" val="1744683768"/>
      </p:ext>
    </p:extLst>
  </p:cSld>
  <p:clrMapOvr>
    <a:masterClrMapping/>
  </p:clrMapOvr>
  <p:transition spd="med" advTm="46159">
    <p:pull/>
  </p:transition>
  <p:extLst>
    <p:ext uri="{E180D4A7-C9FB-4DFB-919C-405C955672EB}">
      <p14:showEvtLst xmlns:p14="http://schemas.microsoft.com/office/powerpoint/2010/main">
        <p14:playEvt time="564" objId="2"/>
        <p14:stopEvt time="45338" objId="2"/>
      </p14:showEvtLst>
    </p:ext>
  </p:extLst>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fontScale="90000"/>
          </a:bodyPr>
          <a:lstStyle/>
          <a:p>
            <a:r>
              <a:rPr lang="en-US" sz="4200" dirty="0">
                <a:latin typeface="Verdana" panose="020B0604030504040204" pitchFamily="34" charset="0"/>
                <a:ea typeface="Verdana" panose="020B0604030504040204" pitchFamily="34" charset="0"/>
                <a:cs typeface="Verdana" panose="020B0604030504040204" pitchFamily="34" charset="0"/>
              </a:rPr>
              <a:t>Mid-season Financial Statement</a:t>
            </a:r>
          </a:p>
        </p:txBody>
      </p:sp>
      <p:sp>
        <p:nvSpPr>
          <p:cNvPr id="12" name="Content Placeholder 2">
            <a:extLst>
              <a:ext uri="{FF2B5EF4-FFF2-40B4-BE49-F238E27FC236}">
                <a16:creationId xmlns:a16="http://schemas.microsoft.com/office/drawing/2014/main" id="{AF0F4A1D-6203-4134-A720-3C382016A226}"/>
              </a:ext>
            </a:extLst>
          </p:cNvPr>
          <p:cNvSpPr>
            <a:spLocks noGrp="1"/>
          </p:cNvSpPr>
          <p:nvPr>
            <p:ph idx="1"/>
          </p:nvPr>
        </p:nvSpPr>
        <p:spPr>
          <a:xfrm>
            <a:off x="5638800" y="1673337"/>
            <a:ext cx="5638799" cy="3611562"/>
          </a:xfrm>
        </p:spPr>
        <p:txBody>
          <a:bodyPr>
            <a:normAutofit/>
          </a:bodyPr>
          <a:lstStyle/>
          <a:p>
            <a:pPr marL="0" indent="0">
              <a:buNone/>
            </a:pPr>
            <a:r>
              <a:rPr lang="en-US" sz="2200" b="1" dirty="0"/>
              <a:t>102f. Duties of the Treasurer</a:t>
            </a:r>
          </a:p>
          <a:p>
            <a:pPr marL="0" indent="0">
              <a:buNone/>
            </a:pPr>
            <a:r>
              <a:rPr lang="en-US" sz="2200" dirty="0"/>
              <a:t>The treasurer shall perform the following duties:</a:t>
            </a:r>
          </a:p>
          <a:p>
            <a:pPr marL="339725" indent="-339725">
              <a:buAutoNum type="arabicPeriod" startAt="3"/>
            </a:pPr>
            <a:r>
              <a:rPr lang="en-US" sz="2200" dirty="0"/>
              <a:t>Be responsible for a complete accounting of all receipts and disbursements.  On the request of the president or board, furnish a current financial statement to each team captain.</a:t>
            </a:r>
          </a:p>
          <a:p>
            <a:endParaRPr lang="en-US" sz="2200" dirty="0">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20DEF3C1-82DC-4D40-BEB0-9A4014237447}"/>
              </a:ext>
            </a:extLst>
          </p:cNvPr>
          <p:cNvPicPr>
            <a:picLocks noChangeAspect="1"/>
          </p:cNvPicPr>
          <p:nvPr/>
        </p:nvPicPr>
        <p:blipFill>
          <a:blip r:embed="rId5"/>
          <a:stretch>
            <a:fillRect/>
          </a:stretch>
        </p:blipFill>
        <p:spPr>
          <a:xfrm>
            <a:off x="914401" y="844989"/>
            <a:ext cx="4724399" cy="5103324"/>
          </a:xfrm>
          <a:prstGeom prst="rect">
            <a:avLst/>
          </a:prstGeom>
          <a:ln>
            <a:solidFill>
              <a:schemeClr val="bg1">
                <a:lumMod val="65000"/>
              </a:schemeClr>
            </a:solid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700874541"/>
      </p:ext>
    </p:extLst>
  </p:cSld>
  <p:clrMapOvr>
    <a:masterClrMapping/>
  </p:clrMapOvr>
  <p:transition spd="med" advTm="36384">
    <p:pull dir="d"/>
  </p:transition>
  <p:extLst>
    <p:ext uri="{E180D4A7-C9FB-4DFB-919C-405C955672EB}">
      <p14:showEvtLst xmlns:p14="http://schemas.microsoft.com/office/powerpoint/2010/main">
        <p14:playEvt time="1009" objId="11"/>
        <p14:stopEvt time="35672" objId="11"/>
      </p14:showEvtLst>
    </p:ext>
  </p:extLst>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Come Prepared</a:t>
            </a:r>
          </a:p>
        </p:txBody>
      </p:sp>
      <p:sp>
        <p:nvSpPr>
          <p:cNvPr id="7" name="Content Placeholder 2">
            <a:extLst>
              <a:ext uri="{FF2B5EF4-FFF2-40B4-BE49-F238E27FC236}">
                <a16:creationId xmlns:a16="http://schemas.microsoft.com/office/drawing/2014/main" id="{64B0E6C7-9A35-49E5-9433-5024FC082BA2}"/>
              </a:ext>
            </a:extLst>
          </p:cNvPr>
          <p:cNvSpPr>
            <a:spLocks noGrp="1"/>
          </p:cNvSpPr>
          <p:nvPr>
            <p:ph idx="1"/>
          </p:nvPr>
        </p:nvSpPr>
        <p:spPr>
          <a:xfrm>
            <a:off x="2535810" y="1955801"/>
            <a:ext cx="7979790" cy="3606800"/>
          </a:xfrm>
        </p:spPr>
        <p:txBody>
          <a:bodyPr>
            <a:normAutofit/>
          </a:bodyPr>
          <a:lstStyle/>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To calculate the prize fund, you multiply:</a:t>
            </a:r>
          </a:p>
          <a:p>
            <a:pPr marL="0" indent="0">
              <a:buNone/>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number of teams                                 8</a:t>
            </a:r>
          </a:p>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X  number of players per team              5</a:t>
            </a:r>
          </a:p>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X  number of weeks                             34</a:t>
            </a:r>
          </a:p>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X  amount of prize money each pays     $5.00</a:t>
            </a:r>
          </a:p>
        </p:txBody>
      </p:sp>
      <p:sp>
        <p:nvSpPr>
          <p:cNvPr id="9" name="TextBox 8">
            <a:extLst>
              <a:ext uri="{FF2B5EF4-FFF2-40B4-BE49-F238E27FC236}">
                <a16:creationId xmlns:a16="http://schemas.microsoft.com/office/drawing/2014/main" id="{C0132B19-AE4F-4A05-8C3E-0CCF6AF0DDFE}"/>
              </a:ext>
            </a:extLst>
          </p:cNvPr>
          <p:cNvSpPr txBox="1"/>
          <p:nvPr/>
        </p:nvSpPr>
        <p:spPr>
          <a:xfrm>
            <a:off x="2362200" y="4495800"/>
            <a:ext cx="8153400" cy="990600"/>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$6800</a:t>
            </a:r>
          </a:p>
        </p:txBody>
      </p:sp>
      <p:cxnSp>
        <p:nvCxnSpPr>
          <p:cNvPr id="10" name="Straight Connector 9">
            <a:extLst>
              <a:ext uri="{FF2B5EF4-FFF2-40B4-BE49-F238E27FC236}">
                <a16:creationId xmlns:a16="http://schemas.microsoft.com/office/drawing/2014/main" id="{F3E7FE44-37B8-4D44-A860-1BF8E31676A8}"/>
              </a:ext>
            </a:extLst>
          </p:cNvPr>
          <p:cNvCxnSpPr>
            <a:cxnSpLocks/>
          </p:cNvCxnSpPr>
          <p:nvPr/>
        </p:nvCxnSpPr>
        <p:spPr>
          <a:xfrm>
            <a:off x="2535810" y="4419600"/>
            <a:ext cx="7217790" cy="0"/>
          </a:xfrm>
          <a:prstGeom prst="line">
            <a:avLst/>
          </a:prstGeom>
          <a:ln w="50800" cmpd="dbl">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0428232"/>
      </p:ext>
    </p:extLst>
  </p:cSld>
  <p:clrMapOvr>
    <a:masterClrMapping/>
  </p:clrMapOvr>
  <p:transition spd="med" advTm="49884">
    <p:pull dir="r"/>
  </p:transition>
  <p:extLst>
    <p:ext uri="{E180D4A7-C9FB-4DFB-919C-405C955672EB}">
      <p14:showEvtLst xmlns:p14="http://schemas.microsoft.com/office/powerpoint/2010/main">
        <p14:playEvt time="771" objId="12"/>
        <p14:stopEvt time="48716" objId="12"/>
      </p14:showEvtLst>
    </p:ext>
  </p:extLst>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Additional Income &amp; Expenses</a:t>
            </a:r>
          </a:p>
        </p:txBody>
      </p:sp>
      <p:sp>
        <p:nvSpPr>
          <p:cNvPr id="7" name="Content Placeholder 2">
            <a:extLst>
              <a:ext uri="{FF2B5EF4-FFF2-40B4-BE49-F238E27FC236}">
                <a16:creationId xmlns:a16="http://schemas.microsoft.com/office/drawing/2014/main" id="{7C6C8CBC-0C4E-424B-9D5C-655D5B34E864}"/>
              </a:ext>
            </a:extLst>
          </p:cNvPr>
          <p:cNvSpPr>
            <a:spLocks noGrp="1"/>
          </p:cNvSpPr>
          <p:nvPr>
            <p:ph idx="1"/>
          </p:nvPr>
        </p:nvSpPr>
        <p:spPr>
          <a:xfrm>
            <a:off x="2743200" y="1646237"/>
            <a:ext cx="7467600" cy="4525963"/>
          </a:xfrm>
        </p:spPr>
        <p:txBody>
          <a:bodyPr>
            <a:normAutofit/>
          </a:bodyPr>
          <a:lstStyle/>
          <a:p>
            <a:pPr marL="0" indent="0">
              <a:buNone/>
            </a:pPr>
            <a:r>
              <a:rPr lang="en-US" sz="2800" b="1" u="sng" dirty="0">
                <a:latin typeface="Verdana" panose="020B0604030504040204" pitchFamily="34" charset="0"/>
                <a:ea typeface="Verdana" panose="020B0604030504040204" pitchFamily="34" charset="0"/>
                <a:cs typeface="Verdana" panose="020B0604030504040204" pitchFamily="34" charset="0"/>
              </a:rPr>
              <a:t>Income</a:t>
            </a:r>
          </a:p>
          <a:p>
            <a:pPr marL="0" indent="0">
              <a:spcBef>
                <a:spcPts val="0"/>
              </a:spcBef>
              <a:buNone/>
            </a:pPr>
            <a:r>
              <a:rPr lang="en-US" sz="2800" dirty="0">
                <a:latin typeface="Verdana" panose="020B0604030504040204" pitchFamily="34" charset="0"/>
                <a:ea typeface="Verdana" panose="020B0604030504040204" pitchFamily="34" charset="0"/>
                <a:cs typeface="Verdana" panose="020B0604030504040204" pitchFamily="34" charset="0"/>
              </a:rPr>
              <a:t>Beginning Balance                   $50</a:t>
            </a:r>
          </a:p>
          <a:p>
            <a:pPr marL="0" indent="0">
              <a:spcBef>
                <a:spcPts val="0"/>
              </a:spcBef>
              <a:buNone/>
            </a:pPr>
            <a:r>
              <a:rPr lang="en-US" sz="2800" dirty="0">
                <a:latin typeface="Verdana" panose="020B0604030504040204" pitchFamily="34" charset="0"/>
                <a:ea typeface="Verdana" panose="020B0604030504040204" pitchFamily="34" charset="0"/>
                <a:cs typeface="Verdana" panose="020B0604030504040204" pitchFamily="34" charset="0"/>
              </a:rPr>
              <a:t>League Prize Fund                   $6800</a:t>
            </a:r>
          </a:p>
          <a:p>
            <a:pPr marL="0" indent="0">
              <a:spcBef>
                <a:spcPts val="0"/>
              </a:spcBef>
              <a:buNone/>
            </a:pPr>
            <a:r>
              <a:rPr lang="en-US" sz="2800" dirty="0">
                <a:latin typeface="Verdana" panose="020B0604030504040204" pitchFamily="34" charset="0"/>
                <a:ea typeface="Verdana" panose="020B0604030504040204" pitchFamily="34" charset="0"/>
                <a:cs typeface="Verdana" panose="020B0604030504040204" pitchFamily="34" charset="0"/>
              </a:rPr>
              <a:t>Franchise Fee = $25.00 X 8      $200</a:t>
            </a:r>
          </a:p>
          <a:p>
            <a:pPr marL="0" indent="0">
              <a:spcBef>
                <a:spcPts val="0"/>
              </a:spcBef>
              <a:buNone/>
            </a:pPr>
            <a:endParaRPr lang="en-US" sz="1400"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2800" b="1" u="sng" dirty="0">
                <a:latin typeface="Verdana" panose="020B0604030504040204" pitchFamily="34" charset="0"/>
                <a:ea typeface="Verdana" panose="020B0604030504040204" pitchFamily="34" charset="0"/>
                <a:cs typeface="Verdana" panose="020B0604030504040204" pitchFamily="34" charset="0"/>
              </a:rPr>
              <a:t>Expenses</a:t>
            </a:r>
          </a:p>
          <a:p>
            <a:pPr marL="0" indent="0">
              <a:spcBef>
                <a:spcPts val="0"/>
              </a:spcBef>
              <a:buNone/>
            </a:pPr>
            <a:r>
              <a:rPr lang="en-US" sz="2800" dirty="0">
                <a:latin typeface="Verdana" panose="020B0604030504040204" pitchFamily="34" charset="0"/>
                <a:ea typeface="Verdana" panose="020B0604030504040204" pitchFamily="34" charset="0"/>
                <a:cs typeface="Verdana" panose="020B0604030504040204" pitchFamily="34" charset="0"/>
              </a:rPr>
              <a:t>Trophies                                  $150</a:t>
            </a:r>
          </a:p>
          <a:p>
            <a:pPr marL="0" indent="0">
              <a:spcBef>
                <a:spcPts val="0"/>
              </a:spcBef>
              <a:buNone/>
            </a:pPr>
            <a:r>
              <a:rPr lang="en-US" sz="2800" dirty="0">
                <a:latin typeface="Verdana" panose="020B0604030504040204" pitchFamily="34" charset="0"/>
                <a:ea typeface="Verdana" panose="020B0604030504040204" pitchFamily="34" charset="0"/>
                <a:cs typeface="Verdana" panose="020B0604030504040204" pitchFamily="34" charset="0"/>
              </a:rPr>
              <a:t>Supplies (Paper, ink, postage)   $58</a:t>
            </a:r>
          </a:p>
        </p:txBody>
      </p:sp>
      <p:cxnSp>
        <p:nvCxnSpPr>
          <p:cNvPr id="9" name="Straight Connector 8">
            <a:extLst>
              <a:ext uri="{FF2B5EF4-FFF2-40B4-BE49-F238E27FC236}">
                <a16:creationId xmlns:a16="http://schemas.microsoft.com/office/drawing/2014/main" id="{75A4FA62-98E1-43B9-8B7A-977CFA493034}"/>
              </a:ext>
            </a:extLst>
          </p:cNvPr>
          <p:cNvCxnSpPr>
            <a:cxnSpLocks/>
          </p:cNvCxnSpPr>
          <p:nvPr/>
        </p:nvCxnSpPr>
        <p:spPr>
          <a:xfrm>
            <a:off x="2841396" y="4959926"/>
            <a:ext cx="6759804" cy="0"/>
          </a:xfrm>
          <a:prstGeom prst="line">
            <a:avLst/>
          </a:prstGeom>
          <a:ln w="50800" cmpd="dbl">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E72ED60-7F2A-4E76-BD7D-42AC1ECB2AFD}"/>
              </a:ext>
            </a:extLst>
          </p:cNvPr>
          <p:cNvSpPr txBox="1"/>
          <p:nvPr/>
        </p:nvSpPr>
        <p:spPr>
          <a:xfrm>
            <a:off x="2743200" y="4876800"/>
            <a:ext cx="7391400" cy="1059873"/>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Estimated Prize Fund $6840</a:t>
            </a:r>
          </a:p>
        </p:txBody>
      </p:sp>
    </p:spTree>
    <p:custDataLst>
      <p:tags r:id="rId1"/>
    </p:custDataLst>
    <p:extLst>
      <p:ext uri="{BB962C8B-B14F-4D97-AF65-F5344CB8AC3E}">
        <p14:creationId xmlns:p14="http://schemas.microsoft.com/office/powerpoint/2010/main" val="4061774476"/>
      </p:ext>
    </p:extLst>
  </p:cSld>
  <p:clrMapOvr>
    <a:masterClrMapping/>
  </p:clrMapOvr>
  <p:transition spd="med" advTm="32047">
    <p:pull dir="u"/>
  </p:transition>
  <p:extLst>
    <p:ext uri="{E180D4A7-C9FB-4DFB-919C-405C955672EB}">
      <p14:showEvtLst xmlns:p14="http://schemas.microsoft.com/office/powerpoint/2010/main">
        <p14:playEvt time="572" objId="11"/>
        <p14:stopEvt time="31194" objId="11"/>
      </p14:showEvtLst>
    </p:ext>
  </p:extLst>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a:bodyPr>
          <a:lstStyle/>
          <a:p>
            <a:r>
              <a:rPr lang="en-US" sz="4000" dirty="0">
                <a:latin typeface="Verdana" panose="020B0604030504040204" pitchFamily="34" charset="0"/>
                <a:ea typeface="Verdana" panose="020B0604030504040204" pitchFamily="34" charset="0"/>
                <a:cs typeface="Verdana" panose="020B0604030504040204" pitchFamily="34" charset="0"/>
              </a:rPr>
              <a:t>Audit Committee</a:t>
            </a:r>
          </a:p>
        </p:txBody>
      </p:sp>
      <p:sp>
        <p:nvSpPr>
          <p:cNvPr id="7" name="Content Placeholder 2">
            <a:extLst>
              <a:ext uri="{FF2B5EF4-FFF2-40B4-BE49-F238E27FC236}">
                <a16:creationId xmlns:a16="http://schemas.microsoft.com/office/drawing/2014/main" id="{7C44DD26-4F12-4D40-8F3D-D3470D153A4A}"/>
              </a:ext>
            </a:extLst>
          </p:cNvPr>
          <p:cNvSpPr>
            <a:spLocks noGrp="1"/>
          </p:cNvSpPr>
          <p:nvPr>
            <p:ph idx="1"/>
          </p:nvPr>
        </p:nvSpPr>
        <p:spPr>
          <a:xfrm>
            <a:off x="1844904" y="1493033"/>
            <a:ext cx="9187992" cy="4204228"/>
          </a:xfrm>
        </p:spPr>
        <p:txBody>
          <a:bodyPr wrap="square">
            <a:spAutoFit/>
          </a:bodyPr>
          <a:lstStyle/>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The Audit Committee</a:t>
            </a:r>
          </a:p>
          <a:p>
            <a:r>
              <a:rPr lang="en-US" sz="2400" dirty="0">
                <a:latin typeface="Verdana" panose="020B0604030504040204" pitchFamily="34" charset="0"/>
                <a:ea typeface="Verdana" panose="020B0604030504040204" pitchFamily="34" charset="0"/>
                <a:cs typeface="Verdana" panose="020B0604030504040204" pitchFamily="34" charset="0"/>
              </a:rPr>
              <a:t>Is appointed by the president.</a:t>
            </a:r>
          </a:p>
          <a:p>
            <a:r>
              <a:rPr lang="en-US" sz="2400" dirty="0">
                <a:latin typeface="Verdana" panose="020B0604030504040204" pitchFamily="34" charset="0"/>
                <a:ea typeface="Verdana" panose="020B0604030504040204" pitchFamily="34" charset="0"/>
                <a:cs typeface="Verdana" panose="020B0604030504040204" pitchFamily="34" charset="0"/>
              </a:rPr>
              <a:t>Ensures the league’s funds have been deposited and disbursed as directed.</a:t>
            </a:r>
          </a:p>
          <a:p>
            <a:r>
              <a:rPr lang="en-US" sz="2400" dirty="0">
                <a:latin typeface="Verdana" panose="020B0604030504040204" pitchFamily="34" charset="0"/>
                <a:ea typeface="Verdana" panose="020B0604030504040204" pitchFamily="34" charset="0"/>
                <a:cs typeface="Verdana" panose="020B0604030504040204" pitchFamily="34" charset="0"/>
              </a:rPr>
              <a:t>Ensures the records have been accurately and completely kept.</a:t>
            </a:r>
          </a:p>
          <a:p>
            <a:r>
              <a:rPr lang="en-US" sz="2400" dirty="0">
                <a:latin typeface="Verdana" panose="020B0604030504040204" pitchFamily="34" charset="0"/>
                <a:ea typeface="Verdana" panose="020B0604030504040204" pitchFamily="34" charset="0"/>
                <a:cs typeface="Verdana" panose="020B0604030504040204" pitchFamily="34" charset="0"/>
              </a:rPr>
              <a:t>Ensures expenses have been paid.</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200" dirty="0">
                <a:latin typeface="Verdana" panose="020B0604030504040204" pitchFamily="34" charset="0"/>
                <a:ea typeface="Verdana" panose="020B0604030504040204" pitchFamily="34" charset="0"/>
                <a:cs typeface="Verdana" panose="020B0604030504040204" pitchFamily="34" charset="0"/>
              </a:rPr>
              <a:t>At least one audit must be done no more than a month prior to disbursement of the league’s prize money.  USBC recommends an audit be done quarterly.</a:t>
            </a:r>
          </a:p>
        </p:txBody>
      </p:sp>
    </p:spTree>
    <p:custDataLst>
      <p:tags r:id="rId1"/>
    </p:custDataLst>
    <p:extLst>
      <p:ext uri="{BB962C8B-B14F-4D97-AF65-F5344CB8AC3E}">
        <p14:creationId xmlns:p14="http://schemas.microsoft.com/office/powerpoint/2010/main" val="1618209665"/>
      </p:ext>
    </p:extLst>
  </p:cSld>
  <p:clrMapOvr>
    <a:masterClrMapping/>
  </p:clrMapOvr>
  <p:transition spd="slow" advTm="25348">
    <p:pull dir="ld"/>
  </p:transition>
  <p:extLst>
    <p:ext uri="{E180D4A7-C9FB-4DFB-919C-405C955672EB}">
      <p14:showEvtLst xmlns:p14="http://schemas.microsoft.com/office/powerpoint/2010/main">
        <p14:playEvt time="261" objId="8"/>
        <p14:stopEvt time="24376" objId="8"/>
      </p14:showEvtLst>
    </p:ext>
  </p:extLst>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Performing an Audit</a:t>
            </a:r>
          </a:p>
        </p:txBody>
      </p:sp>
      <p:sp>
        <p:nvSpPr>
          <p:cNvPr id="7" name="Content Placeholder 2">
            <a:extLst>
              <a:ext uri="{FF2B5EF4-FFF2-40B4-BE49-F238E27FC236}">
                <a16:creationId xmlns:a16="http://schemas.microsoft.com/office/drawing/2014/main" id="{448A672E-D855-4BFB-B8DC-3F851B00BC5F}"/>
              </a:ext>
            </a:extLst>
          </p:cNvPr>
          <p:cNvSpPr>
            <a:spLocks noGrp="1"/>
          </p:cNvSpPr>
          <p:nvPr>
            <p:ph idx="1"/>
          </p:nvPr>
        </p:nvSpPr>
        <p:spPr>
          <a:xfrm>
            <a:off x="2095500" y="1542008"/>
            <a:ext cx="8686800" cy="4154984"/>
          </a:xfrm>
        </p:spPr>
        <p:txBody>
          <a:bodyPr wrap="square">
            <a:spAutoFit/>
          </a:bodyPr>
          <a:lstStyle/>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Information the Audit Committee needs include: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Lineage receipts showing number of bowlers paid each week</a:t>
            </a:r>
          </a:p>
          <a:p>
            <a:r>
              <a:rPr lang="en-US" sz="2400" dirty="0">
                <a:latin typeface="Verdana" panose="020B0604030504040204" pitchFamily="34" charset="0"/>
                <a:ea typeface="Verdana" panose="020B0604030504040204" pitchFamily="34" charset="0"/>
                <a:cs typeface="Verdana" panose="020B0604030504040204" pitchFamily="34" charset="0"/>
              </a:rPr>
              <a:t>League Rules</a:t>
            </a:r>
          </a:p>
          <a:p>
            <a:r>
              <a:rPr lang="en-US" sz="2400" dirty="0">
                <a:latin typeface="Verdana" panose="020B0604030504040204" pitchFamily="34" charset="0"/>
                <a:ea typeface="Verdana" panose="020B0604030504040204" pitchFamily="34" charset="0"/>
                <a:cs typeface="Verdana" panose="020B0604030504040204" pitchFamily="34" charset="0"/>
              </a:rPr>
              <a:t>Account Statements</a:t>
            </a:r>
          </a:p>
          <a:p>
            <a:r>
              <a:rPr lang="en-US" sz="2400" dirty="0">
                <a:latin typeface="Verdana" panose="020B0604030504040204" pitchFamily="34" charset="0"/>
                <a:ea typeface="Verdana" panose="020B0604030504040204" pitchFamily="34" charset="0"/>
                <a:cs typeface="Verdana" panose="020B0604030504040204" pitchFamily="34" charset="0"/>
              </a:rPr>
              <a:t>Other receipts for expenses paid</a:t>
            </a:r>
          </a:p>
          <a:p>
            <a:r>
              <a:rPr lang="en-US" sz="2400" dirty="0">
                <a:latin typeface="Verdana" panose="020B0604030504040204" pitchFamily="34" charset="0"/>
                <a:ea typeface="Verdana" panose="020B0604030504040204" pitchFamily="34" charset="0"/>
                <a:cs typeface="Verdana" panose="020B0604030504040204" pitchFamily="34" charset="0"/>
              </a:rPr>
              <a:t>Team pay envelopes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Treasurer must be available to answer any questions the committee may have.</a:t>
            </a:r>
          </a:p>
        </p:txBody>
      </p:sp>
    </p:spTree>
    <p:custDataLst>
      <p:tags r:id="rId1"/>
    </p:custDataLst>
    <p:extLst>
      <p:ext uri="{BB962C8B-B14F-4D97-AF65-F5344CB8AC3E}">
        <p14:creationId xmlns:p14="http://schemas.microsoft.com/office/powerpoint/2010/main" val="3108145324"/>
      </p:ext>
    </p:extLst>
  </p:cSld>
  <p:clrMapOvr>
    <a:masterClrMapping/>
  </p:clrMapOvr>
  <p:transition spd="slow" advTm="30027">
    <p:pull dir="lu"/>
  </p:transition>
  <p:extLst>
    <p:ext uri="{E180D4A7-C9FB-4DFB-919C-405C955672EB}">
      <p14:showEvtLst xmlns:p14="http://schemas.microsoft.com/office/powerpoint/2010/main">
        <p14:playEvt time="107" objId="8"/>
        <p14:stopEvt time="29130" objId="8"/>
      </p14:showEvtLst>
    </p:ext>
  </p:extLst>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1752600" y="2057400"/>
            <a:ext cx="8991600"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Bonding, Burglary &amp; Holdup Insurance</a:t>
            </a:r>
          </a:p>
        </p:txBody>
      </p:sp>
    </p:spTree>
    <p:custDataLst>
      <p:tags r:id="rId1"/>
    </p:custDataLst>
    <p:extLst>
      <p:ext uri="{BB962C8B-B14F-4D97-AF65-F5344CB8AC3E}">
        <p14:creationId xmlns:p14="http://schemas.microsoft.com/office/powerpoint/2010/main" val="455899971"/>
      </p:ext>
    </p:extLst>
  </p:cSld>
  <p:clrMapOvr>
    <a:masterClrMapping/>
  </p:clrMapOvr>
  <p:transition spd="slow" advTm="3295">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League Bank Account</a:t>
            </a:r>
          </a:p>
        </p:txBody>
      </p:sp>
      <p:sp>
        <p:nvSpPr>
          <p:cNvPr id="7" name="Content Placeholder 2">
            <a:extLst>
              <a:ext uri="{FF2B5EF4-FFF2-40B4-BE49-F238E27FC236}">
                <a16:creationId xmlns:a16="http://schemas.microsoft.com/office/drawing/2014/main" id="{68EBD522-D040-4FF6-B8C2-68CCA5E50E76}"/>
              </a:ext>
            </a:extLst>
          </p:cNvPr>
          <p:cNvSpPr>
            <a:spLocks noGrp="1"/>
          </p:cNvSpPr>
          <p:nvPr>
            <p:ph idx="1"/>
          </p:nvPr>
        </p:nvSpPr>
        <p:spPr>
          <a:xfrm>
            <a:off x="1638300" y="1104900"/>
            <a:ext cx="9601200" cy="4648200"/>
          </a:xfrm>
        </p:spPr>
        <p:txBody>
          <a:bodyPr anchor="ct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Apply for an Employee Identification Number (EIN) through the IRS.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Complete Form SS-4</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pPr lvl="1"/>
            <a:r>
              <a:rPr lang="en-US" dirty="0">
                <a:latin typeface="Verdana" panose="020B0604030504040204" pitchFamily="34" charset="0"/>
                <a:ea typeface="Verdana" panose="020B0604030504040204" pitchFamily="34" charset="0"/>
                <a:cs typeface="Verdana" panose="020B0604030504040204" pitchFamily="34" charset="0"/>
              </a:rPr>
              <a:t>Process electronically on irs.gov.</a:t>
            </a:r>
          </a:p>
        </p:txBody>
      </p:sp>
    </p:spTree>
    <p:custDataLst>
      <p:tags r:id="rId1"/>
    </p:custDataLst>
    <p:extLst>
      <p:ext uri="{BB962C8B-B14F-4D97-AF65-F5344CB8AC3E}">
        <p14:creationId xmlns:p14="http://schemas.microsoft.com/office/powerpoint/2010/main" val="4142957383"/>
      </p:ext>
    </p:extLst>
  </p:cSld>
  <p:clrMapOvr>
    <a:masterClrMapping/>
  </p:clrMapOvr>
  <p:transition spd="slow" advTm="34954">
    <p:cover/>
  </p:transition>
  <p:extLst>
    <p:ext uri="{E180D4A7-C9FB-4DFB-919C-405C955672EB}">
      <p14:showEvtLst xmlns:p14="http://schemas.microsoft.com/office/powerpoint/2010/main">
        <p14:playEvt time="526" objId="4"/>
        <p14:stopEvt time="34093" objId="4"/>
      </p14:showEvtLst>
    </p:ext>
  </p:extLst>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Bonding Policy</a:t>
            </a:r>
          </a:p>
        </p:txBody>
      </p:sp>
      <p:sp>
        <p:nvSpPr>
          <p:cNvPr id="7" name="TextBox 6">
            <a:extLst>
              <a:ext uri="{FF2B5EF4-FFF2-40B4-BE49-F238E27FC236}">
                <a16:creationId xmlns:a16="http://schemas.microsoft.com/office/drawing/2014/main" id="{2DBC29CD-9FA3-43F5-B2B0-8BBAC754DE77}"/>
              </a:ext>
            </a:extLst>
          </p:cNvPr>
          <p:cNvSpPr txBox="1"/>
          <p:nvPr/>
        </p:nvSpPr>
        <p:spPr>
          <a:xfrm>
            <a:off x="1828801" y="1841500"/>
            <a:ext cx="9220198" cy="21209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USBC leagues are automatically protected against $10,000 in misused funds. If prizes/awards are going to exceed this amount, list total prize fund amount on league application.</a:t>
            </a:r>
          </a:p>
        </p:txBody>
      </p:sp>
      <p:cxnSp>
        <p:nvCxnSpPr>
          <p:cNvPr id="8" name="Straight Arrow Connector 7">
            <a:extLst>
              <a:ext uri="{FF2B5EF4-FFF2-40B4-BE49-F238E27FC236}">
                <a16:creationId xmlns:a16="http://schemas.microsoft.com/office/drawing/2014/main" id="{5DB318A5-F63A-4205-9622-222E96CBCA58}"/>
              </a:ext>
            </a:extLst>
          </p:cNvPr>
          <p:cNvCxnSpPr>
            <a:cxnSpLocks/>
          </p:cNvCxnSpPr>
          <p:nvPr/>
        </p:nvCxnSpPr>
        <p:spPr>
          <a:xfrm>
            <a:off x="5029200" y="3810000"/>
            <a:ext cx="0" cy="686286"/>
          </a:xfrm>
          <a:prstGeom prst="straightConnector1">
            <a:avLst/>
          </a:prstGeom>
          <a:ln w="38100">
            <a:solidFill>
              <a:srgbClr val="00338E"/>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C6CE19E-7DC1-48E0-97C1-6C0A48A33710}"/>
              </a:ext>
            </a:extLst>
          </p:cNvPr>
          <p:cNvPicPr>
            <a:picLocks noChangeAspect="1"/>
          </p:cNvPicPr>
          <p:nvPr/>
        </p:nvPicPr>
        <p:blipFill rotWithShape="1">
          <a:blip r:embed="rId5"/>
          <a:srcRect l="273" r="-1"/>
          <a:stretch/>
        </p:blipFill>
        <p:spPr>
          <a:xfrm>
            <a:off x="3019876" y="4496286"/>
            <a:ext cx="6152249" cy="913430"/>
          </a:xfrm>
          <a:prstGeom prst="rect">
            <a:avLst/>
          </a:prstGeom>
          <a:ln>
            <a:solidFill>
              <a:schemeClr val="tx1">
                <a:lumMod val="50000"/>
                <a:lumOff val="50000"/>
              </a:schemeClr>
            </a:solidFill>
          </a:ln>
        </p:spPr>
      </p:pic>
    </p:spTree>
    <p:custDataLst>
      <p:tags r:id="rId1"/>
    </p:custDataLst>
    <p:extLst>
      <p:ext uri="{BB962C8B-B14F-4D97-AF65-F5344CB8AC3E}">
        <p14:creationId xmlns:p14="http://schemas.microsoft.com/office/powerpoint/2010/main" val="4290564634"/>
      </p:ext>
    </p:extLst>
  </p:cSld>
  <p:clrMapOvr>
    <a:masterClrMapping/>
  </p:clrMapOvr>
  <p:transition spd="slow" advTm="31188">
    <p:pull dir="rd"/>
  </p:transition>
  <p:extLst>
    <p:ext uri="{E180D4A7-C9FB-4DFB-919C-405C955672EB}">
      <p14:showEvtLst xmlns:p14="http://schemas.microsoft.com/office/powerpoint/2010/main">
        <p14:playEvt time="1653" objId="4"/>
        <p14:stopEvt time="30207" objId="4"/>
      </p14:showEvtLst>
    </p:ext>
  </p:extLst>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Burglary &amp; Holdup</a:t>
            </a:r>
          </a:p>
        </p:txBody>
      </p:sp>
      <p:sp>
        <p:nvSpPr>
          <p:cNvPr id="7" name="Content Placeholder 2">
            <a:extLst>
              <a:ext uri="{FF2B5EF4-FFF2-40B4-BE49-F238E27FC236}">
                <a16:creationId xmlns:a16="http://schemas.microsoft.com/office/drawing/2014/main" id="{1A5A1A2A-AF89-479F-8AA3-EDE71CE6FFDB}"/>
              </a:ext>
            </a:extLst>
          </p:cNvPr>
          <p:cNvSpPr>
            <a:spLocks noGrp="1"/>
          </p:cNvSpPr>
          <p:nvPr>
            <p:ph idx="1"/>
          </p:nvPr>
        </p:nvSpPr>
        <p:spPr>
          <a:xfrm>
            <a:off x="1809750" y="2133600"/>
            <a:ext cx="9258300" cy="3759200"/>
          </a:xfrm>
        </p:spPr>
        <p:txBody>
          <a:bodyPr>
            <a:normAutofit/>
          </a:bodyPr>
          <a:lstStyle/>
          <a:p>
            <a:pPr marL="0" indent="0">
              <a:buNone/>
            </a:pPr>
            <a:r>
              <a:rPr lang="en-US" sz="2800" dirty="0">
                <a:latin typeface="Verdana" panose="020B0604030504040204" pitchFamily="34" charset="0"/>
                <a:ea typeface="Verdana" panose="020B0604030504040204" pitchFamily="34" charset="0"/>
                <a:cs typeface="Verdana" panose="020B0604030504040204" pitchFamily="34" charset="0"/>
              </a:rPr>
              <a:t>Loss of funds due to burglary or holdup are covered when funds are taken:</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2800" dirty="0">
                <a:latin typeface="Verdana" panose="020B0604030504040204" pitchFamily="34" charset="0"/>
                <a:ea typeface="Verdana" panose="020B0604030504040204" pitchFamily="34" charset="0"/>
                <a:cs typeface="Verdana" panose="020B0604030504040204" pitchFamily="34" charset="0"/>
              </a:rPr>
              <a:t>By violence or threat of violence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2800" dirty="0">
                <a:latin typeface="Verdana" panose="020B0604030504040204" pitchFamily="34" charset="0"/>
                <a:ea typeface="Verdana" panose="020B0604030504040204" pitchFamily="34" charset="0"/>
                <a:cs typeface="Verdana" panose="020B0604030504040204" pitchFamily="34" charset="0"/>
              </a:rPr>
              <a:t>Through forcible entry where funds are kept.  There must be visible evidence of forcible entry.</a:t>
            </a:r>
          </a:p>
        </p:txBody>
      </p:sp>
    </p:spTree>
    <p:custDataLst>
      <p:tags r:id="rId1"/>
    </p:custDataLst>
    <p:extLst>
      <p:ext uri="{BB962C8B-B14F-4D97-AF65-F5344CB8AC3E}">
        <p14:creationId xmlns:p14="http://schemas.microsoft.com/office/powerpoint/2010/main" val="3579063691"/>
      </p:ext>
    </p:extLst>
  </p:cSld>
  <p:clrMapOvr>
    <a:masterClrMapping/>
  </p:clrMapOvr>
  <p:transition spd="med" advTm="18559">
    <p:pull/>
  </p:transition>
  <p:extLst>
    <p:ext uri="{E180D4A7-C9FB-4DFB-919C-405C955672EB}">
      <p14:showEvtLst xmlns:p14="http://schemas.microsoft.com/office/powerpoint/2010/main">
        <p14:playEvt time="333" objId="5"/>
        <p14:stopEvt time="17538" objId="5"/>
      </p14:showEvtLst>
    </p:ext>
  </p:extLst>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Coverage Limits</a:t>
            </a:r>
          </a:p>
        </p:txBody>
      </p:sp>
      <p:sp>
        <p:nvSpPr>
          <p:cNvPr id="7" name="Content Placeholder 2">
            <a:extLst>
              <a:ext uri="{FF2B5EF4-FFF2-40B4-BE49-F238E27FC236}">
                <a16:creationId xmlns:a16="http://schemas.microsoft.com/office/drawing/2014/main" id="{1AF73334-F41E-4186-8D9F-6F302CE51B9C}"/>
              </a:ext>
            </a:extLst>
          </p:cNvPr>
          <p:cNvSpPr>
            <a:spLocks noGrp="1"/>
          </p:cNvSpPr>
          <p:nvPr>
            <p:ph idx="1"/>
          </p:nvPr>
        </p:nvSpPr>
        <p:spPr>
          <a:xfrm>
            <a:off x="1714500" y="2288095"/>
            <a:ext cx="9448800" cy="4140200"/>
          </a:xfrm>
        </p:spPr>
        <p:txBody>
          <a:bodyP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Deposits</a:t>
            </a:r>
          </a:p>
          <a:p>
            <a:r>
              <a:rPr lang="en-US" dirty="0">
                <a:latin typeface="Verdana" panose="020B0604030504040204" pitchFamily="34" charset="0"/>
                <a:ea typeface="Verdana" panose="020B0604030504040204" pitchFamily="34" charset="0"/>
                <a:cs typeface="Verdana" panose="020B0604030504040204" pitchFamily="34" charset="0"/>
              </a:rPr>
              <a:t>One week’s receipts with a limit of $2000.</a:t>
            </a:r>
          </a:p>
          <a:p>
            <a:pPr marL="0" indent="0">
              <a:buNone/>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Withdrawals</a:t>
            </a:r>
          </a:p>
          <a:p>
            <a:r>
              <a:rPr lang="en-US" dirty="0">
                <a:latin typeface="Verdana" panose="020B0604030504040204" pitchFamily="34" charset="0"/>
                <a:ea typeface="Verdana" panose="020B0604030504040204" pitchFamily="34" charset="0"/>
                <a:cs typeface="Verdana" panose="020B0604030504040204" pitchFamily="34" charset="0"/>
              </a:rPr>
              <a:t>Not to exceed $10,000 at any one time.</a:t>
            </a:r>
          </a:p>
        </p:txBody>
      </p:sp>
    </p:spTree>
    <p:custDataLst>
      <p:tags r:id="rId1"/>
    </p:custDataLst>
    <p:extLst>
      <p:ext uri="{BB962C8B-B14F-4D97-AF65-F5344CB8AC3E}">
        <p14:creationId xmlns:p14="http://schemas.microsoft.com/office/powerpoint/2010/main" val="4205897490"/>
      </p:ext>
    </p:extLst>
  </p:cSld>
  <p:clrMapOvr>
    <a:masterClrMapping/>
  </p:clrMapOvr>
  <p:transition spd="med" advTm="14671">
    <p:pull dir="d"/>
  </p:transition>
  <p:extLst>
    <p:ext uri="{E180D4A7-C9FB-4DFB-919C-405C955672EB}">
      <p14:showEvtLst xmlns:p14="http://schemas.microsoft.com/office/powerpoint/2010/main">
        <p14:playEvt time="488" objId="3"/>
        <p14:stopEvt time="13521" objId="3"/>
      </p14:showEvtLst>
    </p:ext>
  </p:extLst>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Eligibility Requirements</a:t>
            </a:r>
          </a:p>
        </p:txBody>
      </p:sp>
      <p:sp>
        <p:nvSpPr>
          <p:cNvPr id="7" name="Content Placeholder 2">
            <a:extLst>
              <a:ext uri="{FF2B5EF4-FFF2-40B4-BE49-F238E27FC236}">
                <a16:creationId xmlns:a16="http://schemas.microsoft.com/office/drawing/2014/main" id="{CE9EE92D-6A0B-4D92-983E-E41F3102A297}"/>
              </a:ext>
            </a:extLst>
          </p:cNvPr>
          <p:cNvSpPr>
            <a:spLocks noGrp="1"/>
          </p:cNvSpPr>
          <p:nvPr>
            <p:ph idx="1"/>
          </p:nvPr>
        </p:nvSpPr>
        <p:spPr>
          <a:xfrm>
            <a:off x="1762125" y="1752600"/>
            <a:ext cx="9353550" cy="4826000"/>
          </a:xfrm>
        </p:spPr>
        <p:txBody>
          <a:bodyP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To be bondable, a treasurer must:</a:t>
            </a:r>
          </a:p>
          <a:p>
            <a:pPr marL="0" indent="0">
              <a:buNone/>
            </a:pPr>
            <a:endParaRPr lang="en-US" sz="14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Be a minimum of 18 years of age.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Be a member of USBC.</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Not have been convicted of a felony.</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Not have misused USBC funds in the past.</a:t>
            </a:r>
          </a:p>
        </p:txBody>
      </p:sp>
    </p:spTree>
    <p:custDataLst>
      <p:tags r:id="rId1"/>
    </p:custDataLst>
    <p:extLst>
      <p:ext uri="{BB962C8B-B14F-4D97-AF65-F5344CB8AC3E}">
        <p14:creationId xmlns:p14="http://schemas.microsoft.com/office/powerpoint/2010/main" val="3037038183"/>
      </p:ext>
    </p:extLst>
  </p:cSld>
  <p:clrMapOvr>
    <a:masterClrMapping/>
  </p:clrMapOvr>
  <p:transition spd="med" advTm="18853">
    <p:pull dir="r"/>
  </p:transition>
  <p:extLst>
    <p:ext uri="{E180D4A7-C9FB-4DFB-919C-405C955672EB}">
      <p14:showEvtLst xmlns:p14="http://schemas.microsoft.com/office/powerpoint/2010/main">
        <p14:playEvt time="317" objId="2"/>
        <p14:stopEvt time="18090" objId="2"/>
      </p14:showEvtLst>
    </p:ext>
  </p:extLst>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Common Mistakes</a:t>
            </a:r>
          </a:p>
        </p:txBody>
      </p:sp>
      <p:sp>
        <p:nvSpPr>
          <p:cNvPr id="12" name="Rectangle 11">
            <a:extLst>
              <a:ext uri="{FF2B5EF4-FFF2-40B4-BE49-F238E27FC236}">
                <a16:creationId xmlns:a16="http://schemas.microsoft.com/office/drawing/2014/main" id="{CAC7346A-0ADD-41B0-AB02-83ABAC2B7A2F}"/>
              </a:ext>
            </a:extLst>
          </p:cNvPr>
          <p:cNvSpPr/>
          <p:nvPr/>
        </p:nvSpPr>
        <p:spPr>
          <a:xfrm>
            <a:off x="4419600" y="2298036"/>
            <a:ext cx="7019384"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Safeguarding the league’s money is job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Don’t make the same mistakes others have which caused prize funds to not be covered.</a:t>
            </a:r>
          </a:p>
        </p:txBody>
      </p:sp>
      <p:sp>
        <p:nvSpPr>
          <p:cNvPr id="16" name="Round Same Side Corner Rectangle 17">
            <a:extLst>
              <a:ext uri="{FF2B5EF4-FFF2-40B4-BE49-F238E27FC236}">
                <a16:creationId xmlns:a16="http://schemas.microsoft.com/office/drawing/2014/main" id="{A2DFE625-EA0F-47FF-AFCE-7FCCE18F3219}"/>
              </a:ext>
            </a:extLst>
          </p:cNvPr>
          <p:cNvSpPr/>
          <p:nvPr/>
        </p:nvSpPr>
        <p:spPr>
          <a:xfrm rot="16200000">
            <a:off x="2667003" y="1124144"/>
            <a:ext cx="990599" cy="1905000"/>
          </a:xfrm>
          <a:prstGeom prst="round2SameRect">
            <a:avLst>
              <a:gd name="adj1" fmla="val 6770"/>
              <a:gd name="adj2" fmla="val 0"/>
            </a:avLst>
          </a:prstGeom>
          <a:solidFill>
            <a:srgbClr val="00338E"/>
          </a:solidFill>
          <a:ln>
            <a:solidFill>
              <a:srgbClr val="00338E">
                <a:alpha val="90000"/>
              </a:srgbClr>
            </a:solid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ound Same Side Corner Rectangle 18">
            <a:extLst>
              <a:ext uri="{FF2B5EF4-FFF2-40B4-BE49-F238E27FC236}">
                <a16:creationId xmlns:a16="http://schemas.microsoft.com/office/drawing/2014/main" id="{4423ACCB-99C9-4C03-BE38-5FB7772C1475}"/>
              </a:ext>
            </a:extLst>
          </p:cNvPr>
          <p:cNvSpPr/>
          <p:nvPr/>
        </p:nvSpPr>
        <p:spPr>
          <a:xfrm rot="16200000">
            <a:off x="2653155" y="2242891"/>
            <a:ext cx="1018293"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ound Same Side Corner Rectangle 19">
            <a:extLst>
              <a:ext uri="{FF2B5EF4-FFF2-40B4-BE49-F238E27FC236}">
                <a16:creationId xmlns:a16="http://schemas.microsoft.com/office/drawing/2014/main" id="{71FC59CE-9F60-4E3A-8059-8DD6726FE760}"/>
              </a:ext>
            </a:extLst>
          </p:cNvPr>
          <p:cNvSpPr/>
          <p:nvPr/>
        </p:nvSpPr>
        <p:spPr>
          <a:xfrm rot="16200000">
            <a:off x="2689710" y="3357219"/>
            <a:ext cx="981761"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TextBox 18">
            <a:extLst>
              <a:ext uri="{FF2B5EF4-FFF2-40B4-BE49-F238E27FC236}">
                <a16:creationId xmlns:a16="http://schemas.microsoft.com/office/drawing/2014/main" id="{09B18D03-05DC-42B2-97D8-B5A8DCD4AE62}"/>
              </a:ext>
            </a:extLst>
          </p:cNvPr>
          <p:cNvSpPr txBox="1"/>
          <p:nvPr/>
        </p:nvSpPr>
        <p:spPr>
          <a:xfrm>
            <a:off x="2380490" y="1680242"/>
            <a:ext cx="1600200" cy="73930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Counting Money</a:t>
            </a:r>
          </a:p>
        </p:txBody>
      </p:sp>
      <p:sp>
        <p:nvSpPr>
          <p:cNvPr id="20" name="TextBox 19">
            <a:extLst>
              <a:ext uri="{FF2B5EF4-FFF2-40B4-BE49-F238E27FC236}">
                <a16:creationId xmlns:a16="http://schemas.microsoft.com/office/drawing/2014/main" id="{522CB6C1-237B-4E8D-BB1C-D6C9D1481E50}"/>
              </a:ext>
            </a:extLst>
          </p:cNvPr>
          <p:cNvSpPr txBox="1"/>
          <p:nvPr/>
        </p:nvSpPr>
        <p:spPr>
          <a:xfrm>
            <a:off x="2380489" y="2833445"/>
            <a:ext cx="1600200" cy="77584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Money Unattended</a:t>
            </a:r>
          </a:p>
        </p:txBody>
      </p:sp>
      <p:sp>
        <p:nvSpPr>
          <p:cNvPr id="21" name="TextBox 20">
            <a:extLst>
              <a:ext uri="{FF2B5EF4-FFF2-40B4-BE49-F238E27FC236}">
                <a16:creationId xmlns:a16="http://schemas.microsoft.com/office/drawing/2014/main" id="{3E75C672-CEE2-497B-B904-D5D09799B418}"/>
              </a:ext>
            </a:extLst>
          </p:cNvPr>
          <p:cNvSpPr txBox="1"/>
          <p:nvPr/>
        </p:nvSpPr>
        <p:spPr>
          <a:xfrm>
            <a:off x="2236733" y="3948305"/>
            <a:ext cx="1896358" cy="748008"/>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Left in Vehicle</a:t>
            </a:r>
          </a:p>
        </p:txBody>
      </p:sp>
      <p:sp>
        <p:nvSpPr>
          <p:cNvPr id="22" name="Round Same Side Corner Rectangle 25">
            <a:extLst>
              <a:ext uri="{FF2B5EF4-FFF2-40B4-BE49-F238E27FC236}">
                <a16:creationId xmlns:a16="http://schemas.microsoft.com/office/drawing/2014/main" id="{B8877F41-A206-47F8-A4CE-FB363115ECA5}"/>
              </a:ext>
            </a:extLst>
          </p:cNvPr>
          <p:cNvSpPr/>
          <p:nvPr/>
        </p:nvSpPr>
        <p:spPr>
          <a:xfrm rot="16200000">
            <a:off x="2657598" y="4476750"/>
            <a:ext cx="1028700"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TextBox 22">
            <a:extLst>
              <a:ext uri="{FF2B5EF4-FFF2-40B4-BE49-F238E27FC236}">
                <a16:creationId xmlns:a16="http://schemas.microsoft.com/office/drawing/2014/main" id="{1CF891DE-7B83-4A43-8F9B-63D6F6A93103}"/>
              </a:ext>
            </a:extLst>
          </p:cNvPr>
          <p:cNvSpPr txBox="1"/>
          <p:nvPr/>
        </p:nvSpPr>
        <p:spPr>
          <a:xfrm>
            <a:off x="2371847" y="5055941"/>
            <a:ext cx="1600200" cy="783771"/>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$10,000 Limit</a:t>
            </a:r>
          </a:p>
        </p:txBody>
      </p:sp>
    </p:spTree>
    <p:custDataLst>
      <p:tags r:id="rId1"/>
    </p:custDataLst>
    <p:extLst>
      <p:ext uri="{BB962C8B-B14F-4D97-AF65-F5344CB8AC3E}">
        <p14:creationId xmlns:p14="http://schemas.microsoft.com/office/powerpoint/2010/main" val="740163604"/>
      </p:ext>
    </p:extLst>
  </p:cSld>
  <p:clrMapOvr>
    <a:masterClrMapping/>
  </p:clrMapOvr>
  <p:transition spd="med" advTm="16699">
    <p:pull dir="u"/>
  </p:transition>
  <p:extLst>
    <p:ext uri="{E180D4A7-C9FB-4DFB-919C-405C955672EB}">
      <p14:showEvtLst xmlns:p14="http://schemas.microsoft.com/office/powerpoint/2010/main">
        <p14:playEvt time="459" objId="3"/>
        <p14:stopEvt time="16127" objId="3"/>
      </p14:showEvtLst>
    </p:ext>
  </p:extLst>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Common Mistakes</a:t>
            </a:r>
          </a:p>
        </p:txBody>
      </p:sp>
      <p:sp>
        <p:nvSpPr>
          <p:cNvPr id="16" name="Round Same Side Corner Rectangle 17">
            <a:extLst>
              <a:ext uri="{FF2B5EF4-FFF2-40B4-BE49-F238E27FC236}">
                <a16:creationId xmlns:a16="http://schemas.microsoft.com/office/drawing/2014/main" id="{A2DFE625-EA0F-47FF-AFCE-7FCCE18F3219}"/>
              </a:ext>
            </a:extLst>
          </p:cNvPr>
          <p:cNvSpPr/>
          <p:nvPr/>
        </p:nvSpPr>
        <p:spPr>
          <a:xfrm rot="16200000">
            <a:off x="2667003" y="1124144"/>
            <a:ext cx="990599" cy="1905000"/>
          </a:xfrm>
          <a:prstGeom prst="round2SameRect">
            <a:avLst>
              <a:gd name="adj1" fmla="val 6770"/>
              <a:gd name="adj2" fmla="val 0"/>
            </a:avLst>
          </a:prstGeom>
          <a:solidFill>
            <a:srgbClr val="F2F2F2"/>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ound Same Side Corner Rectangle 18">
            <a:extLst>
              <a:ext uri="{FF2B5EF4-FFF2-40B4-BE49-F238E27FC236}">
                <a16:creationId xmlns:a16="http://schemas.microsoft.com/office/drawing/2014/main" id="{4423ACCB-99C9-4C03-BE38-5FB7772C1475}"/>
              </a:ext>
            </a:extLst>
          </p:cNvPr>
          <p:cNvSpPr/>
          <p:nvPr/>
        </p:nvSpPr>
        <p:spPr>
          <a:xfrm rot="16200000">
            <a:off x="2653155" y="2242891"/>
            <a:ext cx="1018293"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ound Same Side Corner Rectangle 19">
            <a:extLst>
              <a:ext uri="{FF2B5EF4-FFF2-40B4-BE49-F238E27FC236}">
                <a16:creationId xmlns:a16="http://schemas.microsoft.com/office/drawing/2014/main" id="{71FC59CE-9F60-4E3A-8059-8DD6726FE760}"/>
              </a:ext>
            </a:extLst>
          </p:cNvPr>
          <p:cNvSpPr/>
          <p:nvPr/>
        </p:nvSpPr>
        <p:spPr>
          <a:xfrm rot="16200000">
            <a:off x="2689710" y="3357219"/>
            <a:ext cx="981761"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TextBox 18">
            <a:extLst>
              <a:ext uri="{FF2B5EF4-FFF2-40B4-BE49-F238E27FC236}">
                <a16:creationId xmlns:a16="http://schemas.microsoft.com/office/drawing/2014/main" id="{09B18D03-05DC-42B2-97D8-B5A8DCD4AE62}"/>
              </a:ext>
            </a:extLst>
          </p:cNvPr>
          <p:cNvSpPr txBox="1"/>
          <p:nvPr/>
        </p:nvSpPr>
        <p:spPr>
          <a:xfrm>
            <a:off x="2380490" y="1680242"/>
            <a:ext cx="1600200" cy="73930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Counting Money</a:t>
            </a:r>
          </a:p>
        </p:txBody>
      </p:sp>
      <p:sp>
        <p:nvSpPr>
          <p:cNvPr id="20" name="TextBox 19">
            <a:extLst>
              <a:ext uri="{FF2B5EF4-FFF2-40B4-BE49-F238E27FC236}">
                <a16:creationId xmlns:a16="http://schemas.microsoft.com/office/drawing/2014/main" id="{522CB6C1-237B-4E8D-BB1C-D6C9D1481E50}"/>
              </a:ext>
            </a:extLst>
          </p:cNvPr>
          <p:cNvSpPr txBox="1"/>
          <p:nvPr/>
        </p:nvSpPr>
        <p:spPr>
          <a:xfrm>
            <a:off x="2380489" y="2833445"/>
            <a:ext cx="1600200" cy="77584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Money Unattended</a:t>
            </a:r>
          </a:p>
        </p:txBody>
      </p:sp>
      <p:sp>
        <p:nvSpPr>
          <p:cNvPr id="21" name="TextBox 20">
            <a:extLst>
              <a:ext uri="{FF2B5EF4-FFF2-40B4-BE49-F238E27FC236}">
                <a16:creationId xmlns:a16="http://schemas.microsoft.com/office/drawing/2014/main" id="{3E75C672-CEE2-497B-B904-D5D09799B418}"/>
              </a:ext>
            </a:extLst>
          </p:cNvPr>
          <p:cNvSpPr txBox="1"/>
          <p:nvPr/>
        </p:nvSpPr>
        <p:spPr>
          <a:xfrm>
            <a:off x="2236733" y="3948305"/>
            <a:ext cx="1896358" cy="748008"/>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Left in Vehicle</a:t>
            </a:r>
          </a:p>
        </p:txBody>
      </p:sp>
      <p:sp>
        <p:nvSpPr>
          <p:cNvPr id="22" name="Round Same Side Corner Rectangle 25">
            <a:extLst>
              <a:ext uri="{FF2B5EF4-FFF2-40B4-BE49-F238E27FC236}">
                <a16:creationId xmlns:a16="http://schemas.microsoft.com/office/drawing/2014/main" id="{B8877F41-A206-47F8-A4CE-FB363115ECA5}"/>
              </a:ext>
            </a:extLst>
          </p:cNvPr>
          <p:cNvSpPr/>
          <p:nvPr/>
        </p:nvSpPr>
        <p:spPr>
          <a:xfrm rot="16200000">
            <a:off x="2657598" y="4476750"/>
            <a:ext cx="1028700"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TextBox 22">
            <a:extLst>
              <a:ext uri="{FF2B5EF4-FFF2-40B4-BE49-F238E27FC236}">
                <a16:creationId xmlns:a16="http://schemas.microsoft.com/office/drawing/2014/main" id="{1CF891DE-7B83-4A43-8F9B-63D6F6A93103}"/>
              </a:ext>
            </a:extLst>
          </p:cNvPr>
          <p:cNvSpPr txBox="1"/>
          <p:nvPr/>
        </p:nvSpPr>
        <p:spPr>
          <a:xfrm>
            <a:off x="2371847" y="5055941"/>
            <a:ext cx="1600200" cy="783771"/>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$10,000 Limit</a:t>
            </a:r>
          </a:p>
        </p:txBody>
      </p:sp>
      <p:sp>
        <p:nvSpPr>
          <p:cNvPr id="13" name="Rectangle 12">
            <a:extLst>
              <a:ext uri="{FF2B5EF4-FFF2-40B4-BE49-F238E27FC236}">
                <a16:creationId xmlns:a16="http://schemas.microsoft.com/office/drawing/2014/main" id="{1A15F382-3C0C-4D8F-A0A7-4705EE4AE7CC}"/>
              </a:ext>
            </a:extLst>
          </p:cNvPr>
          <p:cNvSpPr/>
          <p:nvPr/>
        </p:nvSpPr>
        <p:spPr>
          <a:xfrm>
            <a:off x="4495800" y="2629487"/>
            <a:ext cx="6781800"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Counting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Money left on a table where it can easily be taken will not be covered.</a:t>
            </a:r>
          </a:p>
        </p:txBody>
      </p:sp>
    </p:spTree>
    <p:custDataLst>
      <p:tags r:id="rId1"/>
    </p:custDataLst>
    <p:extLst>
      <p:ext uri="{BB962C8B-B14F-4D97-AF65-F5344CB8AC3E}">
        <p14:creationId xmlns:p14="http://schemas.microsoft.com/office/powerpoint/2010/main" val="449149842"/>
      </p:ext>
    </p:extLst>
  </p:cSld>
  <p:clrMapOvr>
    <a:masterClrMapping/>
  </p:clrMapOvr>
  <p:transition spd="med" advTm="22633">
    <p:pull dir="u"/>
  </p:transition>
  <p:extLst>
    <p:ext uri="{E180D4A7-C9FB-4DFB-919C-405C955672EB}">
      <p14:showEvtLst xmlns:p14="http://schemas.microsoft.com/office/powerpoint/2010/main">
        <p14:playEvt time="428" objId="2"/>
        <p14:stopEvt time="21805" objId="2"/>
      </p14:showEvtLst>
    </p:ext>
  </p:extLst>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Common Mistakes</a:t>
            </a:r>
          </a:p>
        </p:txBody>
      </p:sp>
      <p:sp>
        <p:nvSpPr>
          <p:cNvPr id="16" name="Round Same Side Corner Rectangle 17">
            <a:extLst>
              <a:ext uri="{FF2B5EF4-FFF2-40B4-BE49-F238E27FC236}">
                <a16:creationId xmlns:a16="http://schemas.microsoft.com/office/drawing/2014/main" id="{A2DFE625-EA0F-47FF-AFCE-7FCCE18F3219}"/>
              </a:ext>
            </a:extLst>
          </p:cNvPr>
          <p:cNvSpPr/>
          <p:nvPr/>
        </p:nvSpPr>
        <p:spPr>
          <a:xfrm rot="16200000">
            <a:off x="2667003" y="1124144"/>
            <a:ext cx="990599"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ound Same Side Corner Rectangle 18">
            <a:extLst>
              <a:ext uri="{FF2B5EF4-FFF2-40B4-BE49-F238E27FC236}">
                <a16:creationId xmlns:a16="http://schemas.microsoft.com/office/drawing/2014/main" id="{4423ACCB-99C9-4C03-BE38-5FB7772C1475}"/>
              </a:ext>
            </a:extLst>
          </p:cNvPr>
          <p:cNvSpPr/>
          <p:nvPr/>
        </p:nvSpPr>
        <p:spPr>
          <a:xfrm rot="16200000">
            <a:off x="2653155" y="2242891"/>
            <a:ext cx="1018293" cy="1905000"/>
          </a:xfrm>
          <a:prstGeom prst="round2SameRect">
            <a:avLst>
              <a:gd name="adj1" fmla="val 6770"/>
              <a:gd name="adj2" fmla="val 0"/>
            </a:avLst>
          </a:prstGeom>
          <a:solidFill>
            <a:srgbClr val="F2F2F2"/>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ound Same Side Corner Rectangle 19">
            <a:extLst>
              <a:ext uri="{FF2B5EF4-FFF2-40B4-BE49-F238E27FC236}">
                <a16:creationId xmlns:a16="http://schemas.microsoft.com/office/drawing/2014/main" id="{71FC59CE-9F60-4E3A-8059-8DD6726FE760}"/>
              </a:ext>
            </a:extLst>
          </p:cNvPr>
          <p:cNvSpPr/>
          <p:nvPr/>
        </p:nvSpPr>
        <p:spPr>
          <a:xfrm rot="16200000">
            <a:off x="2689710" y="3357219"/>
            <a:ext cx="981761"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TextBox 18">
            <a:extLst>
              <a:ext uri="{FF2B5EF4-FFF2-40B4-BE49-F238E27FC236}">
                <a16:creationId xmlns:a16="http://schemas.microsoft.com/office/drawing/2014/main" id="{09B18D03-05DC-42B2-97D8-B5A8DCD4AE62}"/>
              </a:ext>
            </a:extLst>
          </p:cNvPr>
          <p:cNvSpPr txBox="1"/>
          <p:nvPr/>
        </p:nvSpPr>
        <p:spPr>
          <a:xfrm>
            <a:off x="2380490" y="1680242"/>
            <a:ext cx="1600200" cy="73930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Counting Money</a:t>
            </a:r>
          </a:p>
        </p:txBody>
      </p:sp>
      <p:sp>
        <p:nvSpPr>
          <p:cNvPr id="20" name="TextBox 19">
            <a:extLst>
              <a:ext uri="{FF2B5EF4-FFF2-40B4-BE49-F238E27FC236}">
                <a16:creationId xmlns:a16="http://schemas.microsoft.com/office/drawing/2014/main" id="{522CB6C1-237B-4E8D-BB1C-D6C9D1481E50}"/>
              </a:ext>
            </a:extLst>
          </p:cNvPr>
          <p:cNvSpPr txBox="1"/>
          <p:nvPr/>
        </p:nvSpPr>
        <p:spPr>
          <a:xfrm>
            <a:off x="2380489" y="2833445"/>
            <a:ext cx="1600200" cy="77584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Money Unattended</a:t>
            </a:r>
          </a:p>
        </p:txBody>
      </p:sp>
      <p:sp>
        <p:nvSpPr>
          <p:cNvPr id="21" name="TextBox 20">
            <a:extLst>
              <a:ext uri="{FF2B5EF4-FFF2-40B4-BE49-F238E27FC236}">
                <a16:creationId xmlns:a16="http://schemas.microsoft.com/office/drawing/2014/main" id="{3E75C672-CEE2-497B-B904-D5D09799B418}"/>
              </a:ext>
            </a:extLst>
          </p:cNvPr>
          <p:cNvSpPr txBox="1"/>
          <p:nvPr/>
        </p:nvSpPr>
        <p:spPr>
          <a:xfrm>
            <a:off x="2236733" y="3948305"/>
            <a:ext cx="1896358" cy="748008"/>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Left in Vehicle</a:t>
            </a:r>
          </a:p>
        </p:txBody>
      </p:sp>
      <p:sp>
        <p:nvSpPr>
          <p:cNvPr id="22" name="Round Same Side Corner Rectangle 25">
            <a:extLst>
              <a:ext uri="{FF2B5EF4-FFF2-40B4-BE49-F238E27FC236}">
                <a16:creationId xmlns:a16="http://schemas.microsoft.com/office/drawing/2014/main" id="{B8877F41-A206-47F8-A4CE-FB363115ECA5}"/>
              </a:ext>
            </a:extLst>
          </p:cNvPr>
          <p:cNvSpPr/>
          <p:nvPr/>
        </p:nvSpPr>
        <p:spPr>
          <a:xfrm rot="16200000">
            <a:off x="2657598" y="4476750"/>
            <a:ext cx="1028700"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TextBox 22">
            <a:extLst>
              <a:ext uri="{FF2B5EF4-FFF2-40B4-BE49-F238E27FC236}">
                <a16:creationId xmlns:a16="http://schemas.microsoft.com/office/drawing/2014/main" id="{1CF891DE-7B83-4A43-8F9B-63D6F6A93103}"/>
              </a:ext>
            </a:extLst>
          </p:cNvPr>
          <p:cNvSpPr txBox="1"/>
          <p:nvPr/>
        </p:nvSpPr>
        <p:spPr>
          <a:xfrm>
            <a:off x="2371847" y="5055941"/>
            <a:ext cx="1600200" cy="783771"/>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$10,000 Limit</a:t>
            </a:r>
          </a:p>
        </p:txBody>
      </p:sp>
      <p:sp>
        <p:nvSpPr>
          <p:cNvPr id="13" name="Rectangle 12">
            <a:extLst>
              <a:ext uri="{FF2B5EF4-FFF2-40B4-BE49-F238E27FC236}">
                <a16:creationId xmlns:a16="http://schemas.microsoft.com/office/drawing/2014/main" id="{44DE4BF5-C9AB-49E4-910A-3488188EC686}"/>
              </a:ext>
            </a:extLst>
          </p:cNvPr>
          <p:cNvSpPr/>
          <p:nvPr/>
        </p:nvSpPr>
        <p:spPr>
          <a:xfrm>
            <a:off x="4419600" y="2419544"/>
            <a:ext cx="7086600"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Money Unattended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Without violence or threat of violence, money left unattended will not be covered.</a:t>
            </a:r>
          </a:p>
        </p:txBody>
      </p:sp>
    </p:spTree>
    <p:custDataLst>
      <p:tags r:id="rId1"/>
    </p:custDataLst>
    <p:extLst>
      <p:ext uri="{BB962C8B-B14F-4D97-AF65-F5344CB8AC3E}">
        <p14:creationId xmlns:p14="http://schemas.microsoft.com/office/powerpoint/2010/main" val="3924411887"/>
      </p:ext>
    </p:extLst>
  </p:cSld>
  <p:clrMapOvr>
    <a:masterClrMapping/>
  </p:clrMapOvr>
  <p:transition spd="med" advTm="11212">
    <p:pull dir="u"/>
  </p:transition>
  <p:extLst>
    <p:ext uri="{E180D4A7-C9FB-4DFB-919C-405C955672EB}">
      <p14:showEvtLst xmlns:p14="http://schemas.microsoft.com/office/powerpoint/2010/main">
        <p14:playEvt time="361" objId="2"/>
        <p14:stopEvt time="9988" objId="2"/>
      </p14:showEvtLst>
    </p:ext>
  </p:extLst>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Common Mistakes</a:t>
            </a:r>
          </a:p>
        </p:txBody>
      </p:sp>
      <p:sp>
        <p:nvSpPr>
          <p:cNvPr id="16" name="Round Same Side Corner Rectangle 17">
            <a:extLst>
              <a:ext uri="{FF2B5EF4-FFF2-40B4-BE49-F238E27FC236}">
                <a16:creationId xmlns:a16="http://schemas.microsoft.com/office/drawing/2014/main" id="{A2DFE625-EA0F-47FF-AFCE-7FCCE18F3219}"/>
              </a:ext>
            </a:extLst>
          </p:cNvPr>
          <p:cNvSpPr/>
          <p:nvPr/>
        </p:nvSpPr>
        <p:spPr>
          <a:xfrm rot="16200000">
            <a:off x="2667003" y="1124144"/>
            <a:ext cx="990599"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ound Same Side Corner Rectangle 18">
            <a:extLst>
              <a:ext uri="{FF2B5EF4-FFF2-40B4-BE49-F238E27FC236}">
                <a16:creationId xmlns:a16="http://schemas.microsoft.com/office/drawing/2014/main" id="{4423ACCB-99C9-4C03-BE38-5FB7772C1475}"/>
              </a:ext>
            </a:extLst>
          </p:cNvPr>
          <p:cNvSpPr/>
          <p:nvPr/>
        </p:nvSpPr>
        <p:spPr>
          <a:xfrm rot="16200000">
            <a:off x="2653155" y="2242891"/>
            <a:ext cx="1018293"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ound Same Side Corner Rectangle 19">
            <a:extLst>
              <a:ext uri="{FF2B5EF4-FFF2-40B4-BE49-F238E27FC236}">
                <a16:creationId xmlns:a16="http://schemas.microsoft.com/office/drawing/2014/main" id="{71FC59CE-9F60-4E3A-8059-8DD6726FE760}"/>
              </a:ext>
            </a:extLst>
          </p:cNvPr>
          <p:cNvSpPr/>
          <p:nvPr/>
        </p:nvSpPr>
        <p:spPr>
          <a:xfrm rot="16200000">
            <a:off x="2689710" y="3357219"/>
            <a:ext cx="981761" cy="1905000"/>
          </a:xfrm>
          <a:prstGeom prst="round2SameRect">
            <a:avLst>
              <a:gd name="adj1" fmla="val 6770"/>
              <a:gd name="adj2" fmla="val 0"/>
            </a:avLst>
          </a:prstGeom>
          <a:solidFill>
            <a:srgbClr val="F2F2F2"/>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TextBox 18">
            <a:extLst>
              <a:ext uri="{FF2B5EF4-FFF2-40B4-BE49-F238E27FC236}">
                <a16:creationId xmlns:a16="http://schemas.microsoft.com/office/drawing/2014/main" id="{09B18D03-05DC-42B2-97D8-B5A8DCD4AE62}"/>
              </a:ext>
            </a:extLst>
          </p:cNvPr>
          <p:cNvSpPr txBox="1"/>
          <p:nvPr/>
        </p:nvSpPr>
        <p:spPr>
          <a:xfrm>
            <a:off x="2380490" y="1680242"/>
            <a:ext cx="1600200" cy="73930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Counting Money</a:t>
            </a:r>
          </a:p>
        </p:txBody>
      </p:sp>
      <p:sp>
        <p:nvSpPr>
          <p:cNvPr id="20" name="TextBox 19">
            <a:extLst>
              <a:ext uri="{FF2B5EF4-FFF2-40B4-BE49-F238E27FC236}">
                <a16:creationId xmlns:a16="http://schemas.microsoft.com/office/drawing/2014/main" id="{522CB6C1-237B-4E8D-BB1C-D6C9D1481E50}"/>
              </a:ext>
            </a:extLst>
          </p:cNvPr>
          <p:cNvSpPr txBox="1"/>
          <p:nvPr/>
        </p:nvSpPr>
        <p:spPr>
          <a:xfrm>
            <a:off x="2380489" y="2833445"/>
            <a:ext cx="1600200" cy="77584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Money Unattended</a:t>
            </a:r>
          </a:p>
        </p:txBody>
      </p:sp>
      <p:sp>
        <p:nvSpPr>
          <p:cNvPr id="21" name="TextBox 20">
            <a:extLst>
              <a:ext uri="{FF2B5EF4-FFF2-40B4-BE49-F238E27FC236}">
                <a16:creationId xmlns:a16="http://schemas.microsoft.com/office/drawing/2014/main" id="{3E75C672-CEE2-497B-B904-D5D09799B418}"/>
              </a:ext>
            </a:extLst>
          </p:cNvPr>
          <p:cNvSpPr txBox="1"/>
          <p:nvPr/>
        </p:nvSpPr>
        <p:spPr>
          <a:xfrm>
            <a:off x="2236733" y="3948305"/>
            <a:ext cx="1896358" cy="748008"/>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Left in Vehicle</a:t>
            </a:r>
          </a:p>
        </p:txBody>
      </p:sp>
      <p:sp>
        <p:nvSpPr>
          <p:cNvPr id="22" name="Round Same Side Corner Rectangle 25">
            <a:extLst>
              <a:ext uri="{FF2B5EF4-FFF2-40B4-BE49-F238E27FC236}">
                <a16:creationId xmlns:a16="http://schemas.microsoft.com/office/drawing/2014/main" id="{B8877F41-A206-47F8-A4CE-FB363115ECA5}"/>
              </a:ext>
            </a:extLst>
          </p:cNvPr>
          <p:cNvSpPr/>
          <p:nvPr/>
        </p:nvSpPr>
        <p:spPr>
          <a:xfrm rot="16200000">
            <a:off x="2657598" y="4476750"/>
            <a:ext cx="1028700"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TextBox 22">
            <a:extLst>
              <a:ext uri="{FF2B5EF4-FFF2-40B4-BE49-F238E27FC236}">
                <a16:creationId xmlns:a16="http://schemas.microsoft.com/office/drawing/2014/main" id="{1CF891DE-7B83-4A43-8F9B-63D6F6A93103}"/>
              </a:ext>
            </a:extLst>
          </p:cNvPr>
          <p:cNvSpPr txBox="1"/>
          <p:nvPr/>
        </p:nvSpPr>
        <p:spPr>
          <a:xfrm>
            <a:off x="2371847" y="5055941"/>
            <a:ext cx="1600200" cy="783771"/>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$10,000 Limit</a:t>
            </a:r>
          </a:p>
        </p:txBody>
      </p:sp>
      <p:sp>
        <p:nvSpPr>
          <p:cNvPr id="13" name="Rectangle 12">
            <a:extLst>
              <a:ext uri="{FF2B5EF4-FFF2-40B4-BE49-F238E27FC236}">
                <a16:creationId xmlns:a16="http://schemas.microsoft.com/office/drawing/2014/main" id="{8AA99A0D-13B2-4D62-BA66-47ED3183BE0B}"/>
              </a:ext>
            </a:extLst>
          </p:cNvPr>
          <p:cNvSpPr/>
          <p:nvPr/>
        </p:nvSpPr>
        <p:spPr>
          <a:xfrm>
            <a:off x="4419599" y="2197893"/>
            <a:ext cx="7315200"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Left in Vehicle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Vehicle must show signs of forcible entry in order for the funds to be covered.  A police report is also required.</a:t>
            </a:r>
          </a:p>
        </p:txBody>
      </p:sp>
    </p:spTree>
    <p:custDataLst>
      <p:tags r:id="rId1"/>
    </p:custDataLst>
    <p:extLst>
      <p:ext uri="{BB962C8B-B14F-4D97-AF65-F5344CB8AC3E}">
        <p14:creationId xmlns:p14="http://schemas.microsoft.com/office/powerpoint/2010/main" val="2159624651"/>
      </p:ext>
    </p:extLst>
  </p:cSld>
  <p:clrMapOvr>
    <a:masterClrMapping/>
  </p:clrMapOvr>
  <p:transition spd="med" advTm="18639">
    <p:pull dir="u"/>
  </p:transition>
  <p:extLst>
    <p:ext uri="{E180D4A7-C9FB-4DFB-919C-405C955672EB}">
      <p14:showEvtLst xmlns:p14="http://schemas.microsoft.com/office/powerpoint/2010/main">
        <p14:playEvt time="382" objId="2"/>
        <p14:stopEvt time="17855" objId="2"/>
      </p14:showEvtLst>
    </p:ext>
  </p:extLst>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Common Mistakes</a:t>
            </a:r>
          </a:p>
        </p:txBody>
      </p:sp>
      <p:sp>
        <p:nvSpPr>
          <p:cNvPr id="16" name="Round Same Side Corner Rectangle 17">
            <a:extLst>
              <a:ext uri="{FF2B5EF4-FFF2-40B4-BE49-F238E27FC236}">
                <a16:creationId xmlns:a16="http://schemas.microsoft.com/office/drawing/2014/main" id="{A2DFE625-EA0F-47FF-AFCE-7FCCE18F3219}"/>
              </a:ext>
            </a:extLst>
          </p:cNvPr>
          <p:cNvSpPr/>
          <p:nvPr/>
        </p:nvSpPr>
        <p:spPr>
          <a:xfrm rot="16200000">
            <a:off x="2667003" y="1124144"/>
            <a:ext cx="990599"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ound Same Side Corner Rectangle 18">
            <a:extLst>
              <a:ext uri="{FF2B5EF4-FFF2-40B4-BE49-F238E27FC236}">
                <a16:creationId xmlns:a16="http://schemas.microsoft.com/office/drawing/2014/main" id="{4423ACCB-99C9-4C03-BE38-5FB7772C1475}"/>
              </a:ext>
            </a:extLst>
          </p:cNvPr>
          <p:cNvSpPr/>
          <p:nvPr/>
        </p:nvSpPr>
        <p:spPr>
          <a:xfrm rot="16200000">
            <a:off x="2653155" y="2242891"/>
            <a:ext cx="1018293"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ound Same Side Corner Rectangle 19">
            <a:extLst>
              <a:ext uri="{FF2B5EF4-FFF2-40B4-BE49-F238E27FC236}">
                <a16:creationId xmlns:a16="http://schemas.microsoft.com/office/drawing/2014/main" id="{71FC59CE-9F60-4E3A-8059-8DD6726FE760}"/>
              </a:ext>
            </a:extLst>
          </p:cNvPr>
          <p:cNvSpPr/>
          <p:nvPr/>
        </p:nvSpPr>
        <p:spPr>
          <a:xfrm rot="16200000">
            <a:off x="2689710" y="3357219"/>
            <a:ext cx="981761" cy="19050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TextBox 18">
            <a:extLst>
              <a:ext uri="{FF2B5EF4-FFF2-40B4-BE49-F238E27FC236}">
                <a16:creationId xmlns:a16="http://schemas.microsoft.com/office/drawing/2014/main" id="{09B18D03-05DC-42B2-97D8-B5A8DCD4AE62}"/>
              </a:ext>
            </a:extLst>
          </p:cNvPr>
          <p:cNvSpPr txBox="1"/>
          <p:nvPr/>
        </p:nvSpPr>
        <p:spPr>
          <a:xfrm>
            <a:off x="2380490" y="1680242"/>
            <a:ext cx="1600200" cy="73930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Counting Money</a:t>
            </a:r>
          </a:p>
        </p:txBody>
      </p:sp>
      <p:sp>
        <p:nvSpPr>
          <p:cNvPr id="20" name="TextBox 19">
            <a:extLst>
              <a:ext uri="{FF2B5EF4-FFF2-40B4-BE49-F238E27FC236}">
                <a16:creationId xmlns:a16="http://schemas.microsoft.com/office/drawing/2014/main" id="{522CB6C1-237B-4E8D-BB1C-D6C9D1481E50}"/>
              </a:ext>
            </a:extLst>
          </p:cNvPr>
          <p:cNvSpPr txBox="1"/>
          <p:nvPr/>
        </p:nvSpPr>
        <p:spPr>
          <a:xfrm>
            <a:off x="2380489" y="2833445"/>
            <a:ext cx="1600200" cy="775842"/>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Money Unattended</a:t>
            </a:r>
          </a:p>
        </p:txBody>
      </p:sp>
      <p:sp>
        <p:nvSpPr>
          <p:cNvPr id="21" name="TextBox 20">
            <a:extLst>
              <a:ext uri="{FF2B5EF4-FFF2-40B4-BE49-F238E27FC236}">
                <a16:creationId xmlns:a16="http://schemas.microsoft.com/office/drawing/2014/main" id="{3E75C672-CEE2-497B-B904-D5D09799B418}"/>
              </a:ext>
            </a:extLst>
          </p:cNvPr>
          <p:cNvSpPr txBox="1"/>
          <p:nvPr/>
        </p:nvSpPr>
        <p:spPr>
          <a:xfrm>
            <a:off x="2236733" y="3948305"/>
            <a:ext cx="1896358" cy="748008"/>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Left in Vehicle</a:t>
            </a:r>
          </a:p>
        </p:txBody>
      </p:sp>
      <p:sp>
        <p:nvSpPr>
          <p:cNvPr id="22" name="Round Same Side Corner Rectangle 25">
            <a:extLst>
              <a:ext uri="{FF2B5EF4-FFF2-40B4-BE49-F238E27FC236}">
                <a16:creationId xmlns:a16="http://schemas.microsoft.com/office/drawing/2014/main" id="{B8877F41-A206-47F8-A4CE-FB363115ECA5}"/>
              </a:ext>
            </a:extLst>
          </p:cNvPr>
          <p:cNvSpPr/>
          <p:nvPr/>
        </p:nvSpPr>
        <p:spPr>
          <a:xfrm rot="16200000">
            <a:off x="2657598" y="4476750"/>
            <a:ext cx="1028700" cy="1905000"/>
          </a:xfrm>
          <a:prstGeom prst="round2SameRect">
            <a:avLst>
              <a:gd name="adj1" fmla="val 6770"/>
              <a:gd name="adj2" fmla="val 0"/>
            </a:avLst>
          </a:prstGeom>
          <a:solidFill>
            <a:srgbClr val="F2F2F2"/>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TextBox 22">
            <a:extLst>
              <a:ext uri="{FF2B5EF4-FFF2-40B4-BE49-F238E27FC236}">
                <a16:creationId xmlns:a16="http://schemas.microsoft.com/office/drawing/2014/main" id="{1CF891DE-7B83-4A43-8F9B-63D6F6A93103}"/>
              </a:ext>
            </a:extLst>
          </p:cNvPr>
          <p:cNvSpPr txBox="1"/>
          <p:nvPr/>
        </p:nvSpPr>
        <p:spPr>
          <a:xfrm>
            <a:off x="2371847" y="5055941"/>
            <a:ext cx="1600200" cy="783771"/>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$10,000 Limit</a:t>
            </a:r>
          </a:p>
        </p:txBody>
      </p:sp>
      <p:sp>
        <p:nvSpPr>
          <p:cNvPr id="13" name="Rectangle 12">
            <a:extLst>
              <a:ext uri="{FF2B5EF4-FFF2-40B4-BE49-F238E27FC236}">
                <a16:creationId xmlns:a16="http://schemas.microsoft.com/office/drawing/2014/main" id="{5365BB3E-0471-41E4-A7ED-33B1A4B86CC8}"/>
              </a:ext>
            </a:extLst>
          </p:cNvPr>
          <p:cNvSpPr/>
          <p:nvPr/>
        </p:nvSpPr>
        <p:spPr>
          <a:xfrm>
            <a:off x="4419600" y="2628781"/>
            <a:ext cx="7010400"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$10,000 Limit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Do not withdraw more than $10,000 at any one time for disbursement.</a:t>
            </a:r>
          </a:p>
        </p:txBody>
      </p:sp>
    </p:spTree>
    <p:custDataLst>
      <p:tags r:id="rId1"/>
    </p:custDataLst>
    <p:extLst>
      <p:ext uri="{BB962C8B-B14F-4D97-AF65-F5344CB8AC3E}">
        <p14:creationId xmlns:p14="http://schemas.microsoft.com/office/powerpoint/2010/main" val="192588335"/>
      </p:ext>
    </p:extLst>
  </p:cSld>
  <p:clrMapOvr>
    <a:masterClrMapping/>
  </p:clrMapOvr>
  <p:transition spd="med" advTm="23839">
    <p:pull dir="u"/>
  </p:transition>
  <p:extLst>
    <p:ext uri="{E180D4A7-C9FB-4DFB-919C-405C955672EB}">
      <p14:showEvtLst xmlns:p14="http://schemas.microsoft.com/office/powerpoint/2010/main">
        <p14:playEvt time="458" objId="2"/>
        <p14:stopEvt time="22971" objId="2"/>
      </p14:showEvtLst>
    </p:ext>
  </p:extLst>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1600200" y="1828800"/>
            <a:ext cx="899160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Season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Wrap-up</a:t>
            </a:r>
          </a:p>
        </p:txBody>
      </p:sp>
    </p:spTree>
    <p:custDataLst>
      <p:tags r:id="rId1"/>
    </p:custDataLst>
    <p:extLst>
      <p:ext uri="{BB962C8B-B14F-4D97-AF65-F5344CB8AC3E}">
        <p14:creationId xmlns:p14="http://schemas.microsoft.com/office/powerpoint/2010/main" val="3142271375"/>
      </p:ext>
    </p:extLst>
  </p:cSld>
  <p:clrMapOvr>
    <a:masterClrMapping/>
  </p:clrMapOvr>
  <p:transition spd="slow" advTm="2931">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par>
                                <p:cTn id="8" presetID="26" presetClass="emph" presetSubtype="0" repeatCount="3000" fill="hold" nodeType="withEffect">
                                  <p:stCondLst>
                                    <p:cond delay="0"/>
                                  </p:stCondLst>
                                  <p:childTnLst>
                                    <p:animEffect transition="out" filter="fade">
                                      <p:cBhvr>
                                        <p:cTn id="9" dur="500" tmFilter="0, 0; .2, .5; .8, .5; 1, 0"/>
                                        <p:tgtEl>
                                          <p:spTgt spid="4">
                                            <p:txEl>
                                              <p:pRg st="1" end="1"/>
                                            </p:txEl>
                                          </p:spTgt>
                                        </p:tgtEl>
                                      </p:cBhvr>
                                    </p:animEffect>
                                    <p:animScale>
                                      <p:cBhvr>
                                        <p:cTn id="10" dur="250" autoRev="1" fill="hold"/>
                                        <p:tgtEl>
                                          <p:spTgt spid="4">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League Bank Account</a:t>
            </a:r>
          </a:p>
        </p:txBody>
      </p:sp>
      <p:pic>
        <p:nvPicPr>
          <p:cNvPr id="8" name="Content Placeholder 5">
            <a:extLst>
              <a:ext uri="{FF2B5EF4-FFF2-40B4-BE49-F238E27FC236}">
                <a16:creationId xmlns:a16="http://schemas.microsoft.com/office/drawing/2014/main" id="{1F1AB24C-F5CF-48F2-815A-AD578BEEEFDF}"/>
              </a:ext>
            </a:extLst>
          </p:cNvPr>
          <p:cNvPicPr>
            <a:picLocks noGrp="1" noChangeAspect="1" noChangeArrowheads="1"/>
          </p:cNvPicPr>
          <p:nvPr>
            <p:ph idx="1"/>
            <p:custDataLst>
              <p:tags r:id="rId2"/>
            </p:custDataLst>
          </p:nvPr>
        </p:nvPicPr>
        <p:blipFill rotWithShape="1">
          <a:blip r:embed="rId6">
            <a:extLst>
              <a:ext uri="{28A0092B-C50C-407E-A947-70E740481C1C}">
                <a14:useLocalDpi xmlns:a14="http://schemas.microsoft.com/office/drawing/2010/main" val="0"/>
              </a:ext>
            </a:extLst>
          </a:blip>
          <a:srcRect l="29690" t="8408" r="30714" b="19941"/>
          <a:stretch/>
        </p:blipFill>
        <p:spPr bwMode="auto">
          <a:xfrm>
            <a:off x="3581400" y="1371600"/>
            <a:ext cx="5689997"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a:extLst>
              <a:ext uri="{FF2B5EF4-FFF2-40B4-BE49-F238E27FC236}">
                <a16:creationId xmlns:a16="http://schemas.microsoft.com/office/drawing/2014/main" id="{798F9227-0F6F-48F9-94B4-F85FBCD0A369}"/>
              </a:ext>
            </a:extLst>
          </p:cNvPr>
          <p:cNvSpPr/>
          <p:nvPr/>
        </p:nvSpPr>
        <p:spPr>
          <a:xfrm>
            <a:off x="3608439" y="4648200"/>
            <a:ext cx="4267200" cy="4917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954575323"/>
      </p:ext>
    </p:extLst>
  </p:cSld>
  <p:clrMapOvr>
    <a:masterClrMapping/>
  </p:clrMapOvr>
  <p:transition spd="slow" advTm="10088">
    <p:cover/>
  </p:transition>
  <p:extLst>
    <p:ext uri="{E180D4A7-C9FB-4DFB-919C-405C955672EB}">
      <p14:showEvtLst xmlns:p14="http://schemas.microsoft.com/office/powerpoint/2010/main">
        <p14:playEvt time="493" objId="6"/>
        <p14:stopEvt time="9222" objId="6"/>
      </p14:showEvtLst>
    </p:ext>
  </p:extLst>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Time to Distribute</a:t>
            </a:r>
          </a:p>
        </p:txBody>
      </p:sp>
      <p:pic>
        <p:nvPicPr>
          <p:cNvPr id="9" name="Picture 8">
            <a:extLst>
              <a:ext uri="{FF2B5EF4-FFF2-40B4-BE49-F238E27FC236}">
                <a16:creationId xmlns:a16="http://schemas.microsoft.com/office/drawing/2014/main" id="{CC0C7CEC-04C1-443B-AEFA-4F837D96F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34750">
            <a:off x="2431044" y="1718112"/>
            <a:ext cx="2862892" cy="370492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4A6BABFB-1F2B-4E27-B277-C093604047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11241">
            <a:off x="6179135" y="959434"/>
            <a:ext cx="2918381" cy="2918381"/>
          </a:xfrm>
          <a:prstGeom prst="rect">
            <a:avLst/>
          </a:prstGeom>
        </p:spPr>
      </p:pic>
      <p:pic>
        <p:nvPicPr>
          <p:cNvPr id="12" name="Picture 11">
            <a:extLst>
              <a:ext uri="{FF2B5EF4-FFF2-40B4-BE49-F238E27FC236}">
                <a16:creationId xmlns:a16="http://schemas.microsoft.com/office/drawing/2014/main" id="{14155340-CFB1-401F-BFC8-59908B7AC78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28" b="100000" l="0" r="100000"/>
                    </a14:imgEffect>
                  </a14:imgLayer>
                </a14:imgProps>
              </a:ext>
              <a:ext uri="{28A0092B-C50C-407E-A947-70E740481C1C}">
                <a14:useLocalDpi xmlns:a14="http://schemas.microsoft.com/office/drawing/2010/main" val="0"/>
              </a:ext>
            </a:extLst>
          </a:blip>
          <a:stretch>
            <a:fillRect/>
          </a:stretch>
        </p:blipFill>
        <p:spPr>
          <a:xfrm>
            <a:off x="7239000" y="3297566"/>
            <a:ext cx="3276600" cy="2552814"/>
          </a:xfrm>
          <a:prstGeom prst="rect">
            <a:avLst/>
          </a:prstGeom>
        </p:spPr>
      </p:pic>
    </p:spTree>
    <p:custDataLst>
      <p:tags r:id="rId1"/>
    </p:custDataLst>
    <p:extLst>
      <p:ext uri="{BB962C8B-B14F-4D97-AF65-F5344CB8AC3E}">
        <p14:creationId xmlns:p14="http://schemas.microsoft.com/office/powerpoint/2010/main" val="4168195225"/>
      </p:ext>
    </p:extLst>
  </p:cSld>
  <p:clrMapOvr>
    <a:masterClrMapping/>
  </p:clrMapOvr>
  <p:transition spd="slow" advTm="20252">
    <p:pull dir="ld"/>
  </p:transition>
  <p:extLst>
    <p:ext uri="{E180D4A7-C9FB-4DFB-919C-405C955672EB}">
      <p14:showEvtLst xmlns:p14="http://schemas.microsoft.com/office/powerpoint/2010/main">
        <p14:playEvt time="74" objId="3"/>
        <p14:stopEvt time="19547" objId="3"/>
      </p14:showEvtLst>
    </p:ext>
  </p:extLst>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Sort Money</a:t>
            </a:r>
          </a:p>
        </p:txBody>
      </p:sp>
      <p:grpSp>
        <p:nvGrpSpPr>
          <p:cNvPr id="8" name="Group 7">
            <a:extLst>
              <a:ext uri="{FF2B5EF4-FFF2-40B4-BE49-F238E27FC236}">
                <a16:creationId xmlns:a16="http://schemas.microsoft.com/office/drawing/2014/main" id="{51849712-2589-41C5-B1D7-955D28D0234F}"/>
              </a:ext>
            </a:extLst>
          </p:cNvPr>
          <p:cNvGrpSpPr/>
          <p:nvPr/>
        </p:nvGrpSpPr>
        <p:grpSpPr>
          <a:xfrm>
            <a:off x="2514600" y="2808667"/>
            <a:ext cx="4792585" cy="1462860"/>
            <a:chOff x="418244" y="2752344"/>
            <a:chExt cx="3127092" cy="1055674"/>
          </a:xfrm>
        </p:grpSpPr>
        <p:grpSp>
          <p:nvGrpSpPr>
            <p:cNvPr id="12" name="Group 11">
              <a:extLst>
                <a:ext uri="{FF2B5EF4-FFF2-40B4-BE49-F238E27FC236}">
                  <a16:creationId xmlns:a16="http://schemas.microsoft.com/office/drawing/2014/main" id="{D338A45B-AAC5-4B42-B70E-83593D5B2221}"/>
                </a:ext>
              </a:extLst>
            </p:cNvPr>
            <p:cNvGrpSpPr/>
            <p:nvPr/>
          </p:nvGrpSpPr>
          <p:grpSpPr>
            <a:xfrm rot="16200000">
              <a:off x="1266283" y="1904305"/>
              <a:ext cx="990599" cy="2686677"/>
              <a:chOff x="533400" y="1752600"/>
              <a:chExt cx="990599" cy="2686677"/>
            </a:xfrm>
          </p:grpSpPr>
          <p:pic>
            <p:nvPicPr>
              <p:cNvPr id="17" name="Picture 16">
                <a:extLst>
                  <a:ext uri="{FF2B5EF4-FFF2-40B4-BE49-F238E27FC236}">
                    <a16:creationId xmlns:a16="http://schemas.microsoft.com/office/drawing/2014/main" id="{3F45BEB4-79F7-41BA-B978-F2D8DEBB68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4360" y="2337839"/>
                <a:ext cx="2023560" cy="853081"/>
              </a:xfrm>
              <a:prstGeom prst="rect">
                <a:avLst/>
              </a:prstGeom>
            </p:spPr>
          </p:pic>
          <p:pic>
            <p:nvPicPr>
              <p:cNvPr id="18" name="Picture 17">
                <a:extLst>
                  <a:ext uri="{FF2B5EF4-FFF2-40B4-BE49-F238E27FC236}">
                    <a16:creationId xmlns:a16="http://schemas.microsoft.com/office/drawing/2014/main" id="{BE294E29-552B-47E9-AD78-9AD517ECC2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5679" y="2414040"/>
                <a:ext cx="2023560" cy="853081"/>
              </a:xfrm>
              <a:prstGeom prst="rect">
                <a:avLst/>
              </a:prstGeom>
            </p:spPr>
          </p:pic>
          <p:pic>
            <p:nvPicPr>
              <p:cNvPr id="19" name="Picture 18">
                <a:extLst>
                  <a:ext uri="{FF2B5EF4-FFF2-40B4-BE49-F238E27FC236}">
                    <a16:creationId xmlns:a16="http://schemas.microsoft.com/office/drawing/2014/main" id="{9A2862EB-A42C-43FA-9EEB-40756F0F85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1839" y="2490240"/>
                <a:ext cx="2023560" cy="853081"/>
              </a:xfrm>
              <a:prstGeom prst="rect">
                <a:avLst/>
              </a:prstGeom>
            </p:spPr>
          </p:pic>
          <p:pic>
            <p:nvPicPr>
              <p:cNvPr id="20" name="Picture 19">
                <a:extLst>
                  <a:ext uri="{FF2B5EF4-FFF2-40B4-BE49-F238E27FC236}">
                    <a16:creationId xmlns:a16="http://schemas.microsoft.com/office/drawing/2014/main" id="{9961DC91-57EE-4566-9997-2DD1CF3F07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5019" y="2566440"/>
                <a:ext cx="2023560" cy="853081"/>
              </a:xfrm>
              <a:prstGeom prst="rect">
                <a:avLst/>
              </a:prstGeom>
            </p:spPr>
          </p:pic>
          <p:pic>
            <p:nvPicPr>
              <p:cNvPr id="21" name="Picture 20">
                <a:extLst>
                  <a:ext uri="{FF2B5EF4-FFF2-40B4-BE49-F238E27FC236}">
                    <a16:creationId xmlns:a16="http://schemas.microsoft.com/office/drawing/2014/main" id="{D9529E8B-F8C3-440A-810E-4DF1EA4280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5557" y="2616680"/>
                <a:ext cx="2000877" cy="842962"/>
              </a:xfrm>
              <a:prstGeom prst="rect">
                <a:avLst/>
              </a:prstGeom>
            </p:spPr>
          </p:pic>
          <p:pic>
            <p:nvPicPr>
              <p:cNvPr id="22" name="Picture 21">
                <a:extLst>
                  <a:ext uri="{FF2B5EF4-FFF2-40B4-BE49-F238E27FC236}">
                    <a16:creationId xmlns:a16="http://schemas.microsoft.com/office/drawing/2014/main" id="{CC0BFE05-9CAF-4F53-85B5-4593900990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7018" y="2788758"/>
                <a:ext cx="2000877" cy="842962"/>
              </a:xfrm>
              <a:prstGeom prst="rect">
                <a:avLst/>
              </a:prstGeom>
            </p:spPr>
          </p:pic>
          <p:pic>
            <p:nvPicPr>
              <p:cNvPr id="23" name="Picture 22">
                <a:extLst>
                  <a:ext uri="{FF2B5EF4-FFF2-40B4-BE49-F238E27FC236}">
                    <a16:creationId xmlns:a16="http://schemas.microsoft.com/office/drawing/2014/main" id="{4FFDF9DD-8E2E-42EB-BEA9-DF8DC1DED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5557" y="2864958"/>
                <a:ext cx="2000877" cy="842962"/>
              </a:xfrm>
              <a:prstGeom prst="rect">
                <a:avLst/>
              </a:prstGeom>
            </p:spPr>
          </p:pic>
          <p:pic>
            <p:nvPicPr>
              <p:cNvPr id="24" name="Picture 23">
                <a:extLst>
                  <a:ext uri="{FF2B5EF4-FFF2-40B4-BE49-F238E27FC236}">
                    <a16:creationId xmlns:a16="http://schemas.microsoft.com/office/drawing/2014/main" id="{063F1063-F85C-4797-9F6B-4F45BF90DD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881" y="3017358"/>
                <a:ext cx="2000877" cy="842962"/>
              </a:xfrm>
              <a:prstGeom prst="rect">
                <a:avLst/>
              </a:prstGeom>
            </p:spPr>
          </p:pic>
        </p:grpSp>
        <p:pic>
          <p:nvPicPr>
            <p:cNvPr id="13" name="Picture 12">
              <a:extLst>
                <a:ext uri="{FF2B5EF4-FFF2-40B4-BE49-F238E27FC236}">
                  <a16:creationId xmlns:a16="http://schemas.microsoft.com/office/drawing/2014/main" id="{EC1B489E-C626-40F0-BA8C-75387E84FE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1134631" y="2916478"/>
              <a:ext cx="2039112" cy="891540"/>
            </a:xfrm>
            <a:prstGeom prst="rect">
              <a:avLst/>
            </a:prstGeom>
          </p:spPr>
        </p:pic>
        <p:pic>
          <p:nvPicPr>
            <p:cNvPr id="14" name="Picture 13">
              <a:extLst>
                <a:ext uri="{FF2B5EF4-FFF2-40B4-BE49-F238E27FC236}">
                  <a16:creationId xmlns:a16="http://schemas.microsoft.com/office/drawing/2014/main" id="{9CA555C1-D802-4074-8F7A-3E3A85CF44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1295400" y="2863059"/>
              <a:ext cx="2039112" cy="891540"/>
            </a:xfrm>
            <a:prstGeom prst="rect">
              <a:avLst/>
            </a:prstGeom>
          </p:spPr>
        </p:pic>
        <p:pic>
          <p:nvPicPr>
            <p:cNvPr id="15" name="Picture 14">
              <a:extLst>
                <a:ext uri="{FF2B5EF4-FFF2-40B4-BE49-F238E27FC236}">
                  <a16:creationId xmlns:a16="http://schemas.microsoft.com/office/drawing/2014/main" id="{D3FB6F83-140F-4380-8D29-3B93453EBA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1430023" y="2769254"/>
              <a:ext cx="2039112" cy="891540"/>
            </a:xfrm>
            <a:prstGeom prst="rect">
              <a:avLst/>
            </a:prstGeom>
          </p:spPr>
        </p:pic>
        <p:pic>
          <p:nvPicPr>
            <p:cNvPr id="16" name="Picture 15">
              <a:extLst>
                <a:ext uri="{FF2B5EF4-FFF2-40B4-BE49-F238E27FC236}">
                  <a16:creationId xmlns:a16="http://schemas.microsoft.com/office/drawing/2014/main" id="{15C4B815-2332-473A-B37F-FBD370D03E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1506224" y="2916478"/>
              <a:ext cx="2039112" cy="891540"/>
            </a:xfrm>
            <a:prstGeom prst="rect">
              <a:avLst/>
            </a:prstGeom>
          </p:spPr>
        </p:pic>
      </p:grpSp>
      <p:pic>
        <p:nvPicPr>
          <p:cNvPr id="25" name="Picture 2">
            <a:extLst>
              <a:ext uri="{FF2B5EF4-FFF2-40B4-BE49-F238E27FC236}">
                <a16:creationId xmlns:a16="http://schemas.microsoft.com/office/drawing/2014/main" id="{5F6F38B6-C380-42DE-B76C-82FB2E3E6A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284"/>
          <a:stretch/>
        </p:blipFill>
        <p:spPr bwMode="auto">
          <a:xfrm>
            <a:off x="5503952" y="731520"/>
            <a:ext cx="4394032" cy="531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a:extLst>
              <a:ext uri="{FF2B5EF4-FFF2-40B4-BE49-F238E27FC236}">
                <a16:creationId xmlns:a16="http://schemas.microsoft.com/office/drawing/2014/main" id="{530D4057-6EFA-445E-BBEC-771E685C8F16}"/>
              </a:ext>
            </a:extLst>
          </p:cNvPr>
          <p:cNvSpPr/>
          <p:nvPr/>
        </p:nvSpPr>
        <p:spPr>
          <a:xfrm>
            <a:off x="6058300" y="3036110"/>
            <a:ext cx="2696684" cy="7738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Roger That</a:t>
            </a:r>
          </a:p>
        </p:txBody>
      </p:sp>
      <p:sp>
        <p:nvSpPr>
          <p:cNvPr id="27" name="TextBox 26">
            <a:extLst>
              <a:ext uri="{FF2B5EF4-FFF2-40B4-BE49-F238E27FC236}">
                <a16:creationId xmlns:a16="http://schemas.microsoft.com/office/drawing/2014/main" id="{E05499DA-E1F8-4F61-B489-DE5B0AFB085C}"/>
              </a:ext>
            </a:extLst>
          </p:cNvPr>
          <p:cNvSpPr txBox="1"/>
          <p:nvPr/>
        </p:nvSpPr>
        <p:spPr>
          <a:xfrm>
            <a:off x="6934200" y="3013248"/>
            <a:ext cx="1764946" cy="796752"/>
          </a:xfrm>
          <a:prstGeom prst="rect">
            <a:avLst/>
          </a:prstGeom>
        </p:spPr>
        <p:txBody>
          <a:bodyPr vert="horz" wrap="square" lIns="91440" tIns="45720" rIns="91440" bIns="45720" rtlCol="0" anchor="ct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First Half $370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Second Half $350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Total $720</a:t>
            </a:r>
          </a:p>
        </p:txBody>
      </p:sp>
    </p:spTree>
    <p:custDataLst>
      <p:tags r:id="rId1"/>
    </p:custDataLst>
    <p:extLst>
      <p:ext uri="{BB962C8B-B14F-4D97-AF65-F5344CB8AC3E}">
        <p14:creationId xmlns:p14="http://schemas.microsoft.com/office/powerpoint/2010/main" val="2929797981"/>
      </p:ext>
    </p:extLst>
  </p:cSld>
  <p:clrMapOvr>
    <a:masterClrMapping/>
  </p:clrMapOvr>
  <p:transition spd="slow" advTm="25883">
    <p:pull dir="lu"/>
  </p:transition>
  <p:extLst>
    <p:ext uri="{E180D4A7-C9FB-4DFB-919C-405C955672EB}">
      <p14:showEvtLst xmlns:p14="http://schemas.microsoft.com/office/powerpoint/2010/main">
        <p14:playEvt time="125" objId="2"/>
        <p14:stopEvt time="24944" objId="2"/>
      </p14:showEvtLst>
    </p:ext>
  </p:extLst>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Year-end Financial Statement</a:t>
            </a:r>
          </a:p>
        </p:txBody>
      </p:sp>
      <p:pic>
        <p:nvPicPr>
          <p:cNvPr id="9" name="Content Placeholder 4">
            <a:extLst>
              <a:ext uri="{FF2B5EF4-FFF2-40B4-BE49-F238E27FC236}">
                <a16:creationId xmlns:a16="http://schemas.microsoft.com/office/drawing/2014/main" id="{8816FDAA-D820-41C8-B463-DCD379A4D60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858000" y="1390604"/>
            <a:ext cx="3282696" cy="424819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09E87C4-54ED-4819-ADDA-ABF2D7E2E0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9164" y="1390605"/>
            <a:ext cx="3282696" cy="424819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988F9C99-5232-4CFD-B913-0EBEF35A310E}"/>
              </a:ext>
            </a:extLst>
          </p:cNvPr>
          <p:cNvSpPr txBox="1"/>
          <p:nvPr/>
        </p:nvSpPr>
        <p:spPr>
          <a:xfrm>
            <a:off x="6934200" y="1295400"/>
            <a:ext cx="3352800" cy="49530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Prizes distributed and to who</a:t>
            </a:r>
          </a:p>
        </p:txBody>
      </p:sp>
      <p:sp>
        <p:nvSpPr>
          <p:cNvPr id="13" name="TextBox 12">
            <a:extLst>
              <a:ext uri="{FF2B5EF4-FFF2-40B4-BE49-F238E27FC236}">
                <a16:creationId xmlns:a16="http://schemas.microsoft.com/office/drawing/2014/main" id="{354F45DB-2D3F-46EB-8630-E4F394076472}"/>
              </a:ext>
            </a:extLst>
          </p:cNvPr>
          <p:cNvSpPr txBox="1"/>
          <p:nvPr/>
        </p:nvSpPr>
        <p:spPr>
          <a:xfrm>
            <a:off x="3164372" y="1305416"/>
            <a:ext cx="2203704" cy="49530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Income Received</a:t>
            </a:r>
          </a:p>
        </p:txBody>
      </p:sp>
      <p:sp>
        <p:nvSpPr>
          <p:cNvPr id="14" name="TextBox 13">
            <a:extLst>
              <a:ext uri="{FF2B5EF4-FFF2-40B4-BE49-F238E27FC236}">
                <a16:creationId xmlns:a16="http://schemas.microsoft.com/office/drawing/2014/main" id="{2ECEAC76-B168-46B0-AA65-7E449E6675F8}"/>
              </a:ext>
            </a:extLst>
          </p:cNvPr>
          <p:cNvSpPr txBox="1"/>
          <p:nvPr/>
        </p:nvSpPr>
        <p:spPr>
          <a:xfrm>
            <a:off x="2895600" y="3472107"/>
            <a:ext cx="3352800" cy="49530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Accounting of expenses</a:t>
            </a:r>
          </a:p>
        </p:txBody>
      </p:sp>
      <p:cxnSp>
        <p:nvCxnSpPr>
          <p:cNvPr id="15" name="Straight Arrow Connector 14">
            <a:extLst>
              <a:ext uri="{FF2B5EF4-FFF2-40B4-BE49-F238E27FC236}">
                <a16:creationId xmlns:a16="http://schemas.microsoft.com/office/drawing/2014/main" id="{B3E00DE0-49A5-4883-8DD4-E2F2BEFA8CBD}"/>
              </a:ext>
            </a:extLst>
          </p:cNvPr>
          <p:cNvCxnSpPr>
            <a:cxnSpLocks/>
          </p:cNvCxnSpPr>
          <p:nvPr/>
        </p:nvCxnSpPr>
        <p:spPr>
          <a:xfrm flipV="1">
            <a:off x="2971800" y="3172020"/>
            <a:ext cx="152400" cy="3228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AA95F1A1-0D73-4DD9-8A8F-B0F0CCF310F7}"/>
              </a:ext>
            </a:extLst>
          </p:cNvPr>
          <p:cNvCxnSpPr>
            <a:cxnSpLocks/>
          </p:cNvCxnSpPr>
          <p:nvPr/>
        </p:nvCxnSpPr>
        <p:spPr>
          <a:xfrm>
            <a:off x="2971800" y="1752600"/>
            <a:ext cx="131787" cy="26772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A857535A-04DD-424F-A849-B28094FAFC63}"/>
              </a:ext>
            </a:extLst>
          </p:cNvPr>
          <p:cNvCxnSpPr>
            <a:cxnSpLocks/>
          </p:cNvCxnSpPr>
          <p:nvPr/>
        </p:nvCxnSpPr>
        <p:spPr>
          <a:xfrm>
            <a:off x="7315200" y="1676401"/>
            <a:ext cx="0" cy="26596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68086363"/>
      </p:ext>
    </p:extLst>
  </p:cSld>
  <p:clrMapOvr>
    <a:masterClrMapping/>
  </p:clrMapOvr>
  <p:transition spd="slow" advTm="26070">
    <p:pull dir="rd"/>
  </p:transition>
  <p:extLst>
    <p:ext uri="{E180D4A7-C9FB-4DFB-919C-405C955672EB}">
      <p14:showEvtLst xmlns:p14="http://schemas.microsoft.com/office/powerpoint/2010/main">
        <p14:playEvt time="76" objId="22"/>
        <p14:stopEvt time="25060" objId="22"/>
      </p14:showEvtLst>
    </p:ext>
  </p:extLst>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Rule 102f, Item 4</a:t>
            </a:r>
          </a:p>
        </p:txBody>
      </p:sp>
      <p:sp>
        <p:nvSpPr>
          <p:cNvPr id="5" name="Content Placeholder 6">
            <a:extLst>
              <a:ext uri="{FF2B5EF4-FFF2-40B4-BE49-F238E27FC236}">
                <a16:creationId xmlns:a16="http://schemas.microsoft.com/office/drawing/2014/main" id="{B30F9512-F235-4815-906F-52F0ED796E01}"/>
              </a:ext>
            </a:extLst>
          </p:cNvPr>
          <p:cNvSpPr>
            <a:spLocks noGrp="1"/>
          </p:cNvSpPr>
          <p:nvPr>
            <p:ph idx="1"/>
          </p:nvPr>
        </p:nvSpPr>
        <p:spPr>
          <a:xfrm>
            <a:off x="2133600" y="2133600"/>
            <a:ext cx="8458200" cy="4525963"/>
          </a:xfrm>
        </p:spPr>
        <p:txBody>
          <a:bodyPr>
            <a:normAutofit/>
          </a:bodyPr>
          <a:lstStyle/>
          <a:p>
            <a:pPr marL="514350" indent="-514350">
              <a:buAutoNum type="arabicPeriod" startAt="4"/>
            </a:pPr>
            <a:r>
              <a:rPr lang="en-US" sz="2600" dirty="0">
                <a:latin typeface="Verdana" panose="020B0604030504040204" pitchFamily="34" charset="0"/>
                <a:ea typeface="Verdana" panose="020B0604030504040204" pitchFamily="34" charset="0"/>
                <a:cs typeface="Verdana" panose="020B0604030504040204" pitchFamily="34" charset="0"/>
              </a:rPr>
              <a:t>Distribute all prizes within 21 days after the end of the league schedule unless:</a:t>
            </a:r>
          </a:p>
          <a:p>
            <a:pPr marL="914400" lvl="1" indent="-514350">
              <a:buFont typeface="+mj-lt"/>
              <a:buAutoNum type="alphaLcPeriod"/>
            </a:pPr>
            <a:r>
              <a:rPr lang="en-US" sz="2600" dirty="0">
                <a:latin typeface="Verdana" panose="020B0604030504040204" pitchFamily="34" charset="0"/>
                <a:ea typeface="Verdana" panose="020B0604030504040204" pitchFamily="34" charset="0"/>
                <a:cs typeface="Verdana" panose="020B0604030504040204" pitchFamily="34" charset="0"/>
              </a:rPr>
              <a:t>The board has set another time for distributing prizes, or</a:t>
            </a:r>
          </a:p>
          <a:p>
            <a:pPr marL="914400" lvl="1" indent="-514350">
              <a:buFont typeface="+mj-lt"/>
              <a:buAutoNum type="alphaLcPeriod"/>
            </a:pPr>
            <a:r>
              <a:rPr lang="en-US" sz="2600" dirty="0">
                <a:latin typeface="Verdana" panose="020B0604030504040204" pitchFamily="34" charset="0"/>
                <a:ea typeface="Verdana" panose="020B0604030504040204" pitchFamily="34" charset="0"/>
                <a:cs typeface="Verdana" panose="020B0604030504040204" pitchFamily="34" charset="0"/>
              </a:rPr>
              <a:t>USBC has authorized holding up payment pending settlement of a claim or protest affecting the prize distribution.</a:t>
            </a:r>
          </a:p>
        </p:txBody>
      </p:sp>
    </p:spTree>
    <p:custDataLst>
      <p:tags r:id="rId1"/>
    </p:custDataLst>
    <p:extLst>
      <p:ext uri="{BB962C8B-B14F-4D97-AF65-F5344CB8AC3E}">
        <p14:creationId xmlns:p14="http://schemas.microsoft.com/office/powerpoint/2010/main" val="573763308"/>
      </p:ext>
    </p:extLst>
  </p:cSld>
  <p:clrMapOvr>
    <a:masterClrMapping/>
  </p:clrMapOvr>
  <p:transition spd="med" advTm="19894">
    <p:pull/>
  </p:transition>
  <p:extLst>
    <p:ext uri="{E180D4A7-C9FB-4DFB-919C-405C955672EB}">
      <p14:showEvtLst xmlns:p14="http://schemas.microsoft.com/office/powerpoint/2010/main">
        <p14:playEvt time="491" objId="4"/>
        <p14:stopEvt time="19273" objId="4"/>
      </p14:showEvtLst>
    </p:ext>
  </p:extLst>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Prize Distribution</a:t>
            </a:r>
          </a:p>
        </p:txBody>
      </p:sp>
      <p:sp>
        <p:nvSpPr>
          <p:cNvPr id="7" name="Content Placeholder 2">
            <a:extLst>
              <a:ext uri="{FF2B5EF4-FFF2-40B4-BE49-F238E27FC236}">
                <a16:creationId xmlns:a16="http://schemas.microsoft.com/office/drawing/2014/main" id="{3A64BE9A-91EA-4BEC-8AA2-BEA89F2D20D3}"/>
              </a:ext>
            </a:extLst>
          </p:cNvPr>
          <p:cNvSpPr>
            <a:spLocks noGrp="1"/>
          </p:cNvSpPr>
          <p:nvPr>
            <p:ph idx="1"/>
          </p:nvPr>
        </p:nvSpPr>
        <p:spPr>
          <a:xfrm>
            <a:off x="2743200" y="2133600"/>
            <a:ext cx="7391400" cy="4826000"/>
          </a:xfrm>
        </p:spPr>
        <p:txBody>
          <a:bodyP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USBC Suggests:</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Individual Game/Series Awards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Team Game/Series Awards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Team placements money</a:t>
            </a:r>
          </a:p>
        </p:txBody>
      </p:sp>
    </p:spTree>
    <p:custDataLst>
      <p:tags r:id="rId1"/>
    </p:custDataLst>
    <p:extLst>
      <p:ext uri="{BB962C8B-B14F-4D97-AF65-F5344CB8AC3E}">
        <p14:creationId xmlns:p14="http://schemas.microsoft.com/office/powerpoint/2010/main" val="106824715"/>
      </p:ext>
    </p:extLst>
  </p:cSld>
  <p:clrMapOvr>
    <a:masterClrMapping/>
  </p:clrMapOvr>
  <p:transition spd="med" advTm="22180">
    <p:pull dir="d"/>
  </p:transition>
  <p:extLst>
    <p:ext uri="{E180D4A7-C9FB-4DFB-919C-405C955672EB}">
      <p14:showEvtLst xmlns:p14="http://schemas.microsoft.com/office/powerpoint/2010/main">
        <p14:playEvt time="1159" objId="8"/>
        <p14:stopEvt time="21200" objId="8"/>
      </p14:showEvtLst>
    </p:ext>
  </p:extLst>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Rule 102f, Item 7</a:t>
            </a:r>
          </a:p>
        </p:txBody>
      </p:sp>
      <p:sp>
        <p:nvSpPr>
          <p:cNvPr id="5" name="Content Placeholder 6">
            <a:extLst>
              <a:ext uri="{FF2B5EF4-FFF2-40B4-BE49-F238E27FC236}">
                <a16:creationId xmlns:a16="http://schemas.microsoft.com/office/drawing/2014/main" id="{B30F9512-F235-4815-906F-52F0ED796E01}"/>
              </a:ext>
            </a:extLst>
          </p:cNvPr>
          <p:cNvSpPr>
            <a:spLocks noGrp="1"/>
          </p:cNvSpPr>
          <p:nvPr>
            <p:ph idx="1"/>
          </p:nvPr>
        </p:nvSpPr>
        <p:spPr>
          <a:xfrm>
            <a:off x="2057400" y="2590800"/>
            <a:ext cx="8763000" cy="3429000"/>
          </a:xfrm>
        </p:spPr>
        <p:txBody>
          <a:bodyPr>
            <a:normAutofit/>
          </a:bodyPr>
          <a:lstStyle/>
          <a:p>
            <a:pPr marL="514350" indent="-514350">
              <a:buFont typeface="+mj-lt"/>
              <a:buAutoNum type="arabicPeriod" startAt="7"/>
            </a:pPr>
            <a:r>
              <a:rPr lang="en-US" sz="2800" dirty="0">
                <a:latin typeface="Verdana" panose="020B0604030504040204" pitchFamily="34" charset="0"/>
                <a:ea typeface="Verdana" panose="020B0604030504040204" pitchFamily="34" charset="0"/>
                <a:cs typeface="Verdana" panose="020B0604030504040204" pitchFamily="34" charset="0"/>
              </a:rPr>
              <a:t>All financial records, whether in possession of the former officer or newly-elected officer, shall be retained for at least one year form the completion of the season.</a:t>
            </a:r>
          </a:p>
        </p:txBody>
      </p:sp>
    </p:spTree>
    <p:custDataLst>
      <p:tags r:id="rId1"/>
    </p:custDataLst>
    <p:extLst>
      <p:ext uri="{BB962C8B-B14F-4D97-AF65-F5344CB8AC3E}">
        <p14:creationId xmlns:p14="http://schemas.microsoft.com/office/powerpoint/2010/main" val="794615212"/>
      </p:ext>
    </p:extLst>
  </p:cSld>
  <p:clrMapOvr>
    <a:masterClrMapping/>
  </p:clrMapOvr>
  <p:transition spd="med" advTm="26448">
    <p:pull/>
  </p:transition>
  <p:extLst>
    <p:ext uri="{E180D4A7-C9FB-4DFB-919C-405C955672EB}">
      <p14:showEvtLst xmlns:p14="http://schemas.microsoft.com/office/powerpoint/2010/main">
        <p14:playEvt time="534" objId="2"/>
        <p14:stopEvt time="25419" objId="2"/>
      </p14:showEvtLst>
    </p:ext>
  </p:extLs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5612B2C-8D2F-98B7-D5CE-DFE6A2438847}"/>
              </a:ext>
            </a:extLst>
          </p:cNvPr>
          <p:cNvSpPr>
            <a:spLocks noGrp="1"/>
          </p:cNvSpPr>
          <p:nvPr>
            <p:ph type="ctrTitle"/>
          </p:nvPr>
        </p:nvSpPr>
        <p:spPr>
          <a:xfrm>
            <a:off x="4220885" y="1578634"/>
            <a:ext cx="3868761" cy="638354"/>
          </a:xfrm>
        </p:spPr>
        <p:txBody>
          <a:bodyPr/>
          <a:lstStyle/>
          <a:p>
            <a:r>
              <a:rPr lang="en-US" sz="4800" dirty="0">
                <a:solidFill>
                  <a:schemeClr val="accent1">
                    <a:lumMod val="75000"/>
                  </a:schemeClr>
                </a:solidFill>
              </a:rPr>
              <a:t>Memberships</a:t>
            </a:r>
          </a:p>
        </p:txBody>
      </p:sp>
      <p:sp>
        <p:nvSpPr>
          <p:cNvPr id="5" name="TextBox 4">
            <a:extLst>
              <a:ext uri="{FF2B5EF4-FFF2-40B4-BE49-F238E27FC236}">
                <a16:creationId xmlns:a16="http://schemas.microsoft.com/office/drawing/2014/main" id="{CA6B371B-757C-7DE7-5B8F-FCDC39386434}"/>
              </a:ext>
            </a:extLst>
          </p:cNvPr>
          <p:cNvSpPr txBox="1"/>
          <p:nvPr/>
        </p:nvSpPr>
        <p:spPr>
          <a:xfrm>
            <a:off x="2668438" y="2310718"/>
            <a:ext cx="6925735" cy="3339184"/>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arabicPeriod"/>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Standard Membership</a:t>
            </a:r>
            <a:r>
              <a:rPr lang="en-US" sz="1800" dirty="0">
                <a:effectLst/>
                <a:latin typeface="Calibri" panose="020F0502020204030204" pitchFamily="34" charset="0"/>
                <a:ea typeface="Calibri" panose="020F0502020204030204" pitchFamily="34" charset="0"/>
                <a:cs typeface="Times New Roman" panose="02020603050405020304" pitchFamily="18" charset="0"/>
              </a:rPr>
              <a:t>: Aug. 1, 2025 - July 31, 2026</a:t>
            </a:r>
          </a:p>
          <a:p>
            <a:pPr marL="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$ 9.00 LOCAL DUES (Same as last year)</a:t>
            </a:r>
          </a:p>
          <a:p>
            <a:pPr marL="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$ 2.00 STATE DUES (Same as last year)</a:t>
            </a:r>
          </a:p>
          <a:p>
            <a:pPr marL="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$15.00 NATIONAL DUES</a:t>
            </a:r>
          </a:p>
          <a:p>
            <a:pPr marL="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$26.00 TOTAL</a:t>
            </a:r>
          </a:p>
          <a:p>
            <a:pPr marL="342900" marR="0" indent="-342900">
              <a:lnSpc>
                <a:spcPct val="107000"/>
              </a:lnSpc>
              <a:spcBef>
                <a:spcPts val="0"/>
              </a:spcBef>
              <a:spcAft>
                <a:spcPts val="0"/>
              </a:spcAft>
              <a:buAutoNum type="arabicPeriod" startAt="2"/>
            </a:pPr>
            <a:r>
              <a:rPr lang="en-US" b="1" u="sng" dirty="0">
                <a:latin typeface="Calibri" panose="020F0502020204030204" pitchFamily="34" charset="0"/>
                <a:ea typeface="Calibri" panose="020F0502020204030204" pitchFamily="34" charset="0"/>
                <a:cs typeface="Times New Roman" panose="02020603050405020304" pitchFamily="18" charset="0"/>
              </a:rPr>
              <a:t>Basic Membership (16 weeks)</a:t>
            </a:r>
            <a:r>
              <a:rPr lang="en-US" dirty="0">
                <a:latin typeface="Calibri" panose="020F0502020204030204" pitchFamily="34" charset="0"/>
                <a:ea typeface="Calibri" panose="020F0502020204030204" pitchFamily="34" charset="0"/>
                <a:cs typeface="Times New Roman" panose="02020603050405020304" pitchFamily="18" charset="0"/>
              </a:rPr>
              <a:t>:</a:t>
            </a:r>
          </a:p>
          <a:p>
            <a:pPr lvl="1">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$ 3.00 LOCAL DUES</a:t>
            </a:r>
          </a:p>
          <a:p>
            <a:pPr lvl="1">
              <a:lnSpc>
                <a:spcPct val="107000"/>
              </a:lnSpc>
            </a:pPr>
            <a:r>
              <a:rPr lang="en-US" dirty="0">
                <a:effectLst/>
                <a:latin typeface="Calibri" panose="020F0502020204030204" pitchFamily="34" charset="0"/>
                <a:ea typeface="Calibri" panose="020F0502020204030204" pitchFamily="34" charset="0"/>
                <a:cs typeface="Times New Roman" panose="02020603050405020304" pitchFamily="18" charset="0"/>
              </a:rPr>
              <a:t>$ 7.00 NATIONAL DUES</a:t>
            </a:r>
          </a:p>
          <a:p>
            <a:pPr lvl="1">
              <a:lnSpc>
                <a:spcPct val="107000"/>
              </a:lnSpc>
            </a:pPr>
            <a:r>
              <a:rPr lang="en-US" dirty="0">
                <a:effectLst/>
                <a:latin typeface="Calibri" panose="020F0502020204030204" pitchFamily="34" charset="0"/>
                <a:ea typeface="Calibri" panose="020F0502020204030204" pitchFamily="34" charset="0"/>
                <a:cs typeface="Times New Roman" panose="02020603050405020304" pitchFamily="18" charset="0"/>
              </a:rPr>
              <a:t>$10.00 TOTAL</a:t>
            </a:r>
          </a:p>
          <a:p>
            <a:pPr indent="457200">
              <a:lnSpc>
                <a:spcPct val="107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BOWLERS CAN BUY CARDS ONLINE THROUGH BOWL.COM</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42AE9308-5B15-6BDF-53B5-F513DE95DBB3}"/>
              </a:ext>
            </a:extLst>
          </p:cNvPr>
          <p:cNvCxnSpPr/>
          <p:nvPr/>
        </p:nvCxnSpPr>
        <p:spPr>
          <a:xfrm>
            <a:off x="2688566" y="4710023"/>
            <a:ext cx="681486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66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Effect transition="in" filter="fade">
                                      <p:cBhvr>
                                        <p:cTn id="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5609-65AC-2975-FD55-30153218BA62}"/>
              </a:ext>
            </a:extLst>
          </p:cNvPr>
          <p:cNvSpPr>
            <a:spLocks noGrp="1"/>
          </p:cNvSpPr>
          <p:nvPr>
            <p:ph type="title"/>
          </p:nvPr>
        </p:nvSpPr>
        <p:spPr>
          <a:xfrm>
            <a:off x="1413817" y="1031709"/>
            <a:ext cx="2532909" cy="4794578"/>
          </a:xfrm>
        </p:spPr>
        <p:txBody>
          <a:bodyPr vert="horz" lIns="91440" tIns="45720" rIns="91440" bIns="45720" rtlCol="0" anchor="ctr">
            <a:normAutofit/>
          </a:bodyPr>
          <a:lstStyle/>
          <a:p>
            <a:r>
              <a:rPr lang="en-US" sz="3400" dirty="0">
                <a:solidFill>
                  <a:srgbClr val="262626"/>
                </a:solidFill>
              </a:rPr>
              <a:t>INCLUDED IN YOUR PACKET</a:t>
            </a:r>
          </a:p>
        </p:txBody>
      </p:sp>
      <p:graphicFrame>
        <p:nvGraphicFramePr>
          <p:cNvPr id="5" name="TextBox 2">
            <a:extLst>
              <a:ext uri="{FF2B5EF4-FFF2-40B4-BE49-F238E27FC236}">
                <a16:creationId xmlns:a16="http://schemas.microsoft.com/office/drawing/2014/main" id="{9FC66F5C-7C46-D6A1-27CF-0594A2FA61FD}"/>
              </a:ext>
            </a:extLst>
          </p:cNvPr>
          <p:cNvGraphicFramePr/>
          <p:nvPr>
            <p:extLst>
              <p:ext uri="{D42A27DB-BD31-4B8C-83A1-F6EECF244321}">
                <p14:modId xmlns:p14="http://schemas.microsoft.com/office/powerpoint/2010/main" val="1954780200"/>
              </p:ext>
            </p:extLst>
          </p:nvPr>
        </p:nvGraphicFramePr>
        <p:xfrm>
          <a:off x="4496586" y="804670"/>
          <a:ext cx="6887695" cy="5398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72696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AF8C-CB5C-E91D-436B-02659EFB0800}"/>
              </a:ext>
            </a:extLst>
          </p:cNvPr>
          <p:cNvSpPr>
            <a:spLocks noGrp="1"/>
          </p:cNvSpPr>
          <p:nvPr>
            <p:ph type="title"/>
          </p:nvPr>
        </p:nvSpPr>
        <p:spPr>
          <a:xfrm>
            <a:off x="1578634" y="1923690"/>
            <a:ext cx="1984076" cy="3562709"/>
          </a:xfrm>
        </p:spPr>
        <p:txBody>
          <a:bodyPr/>
          <a:lstStyle/>
          <a:p>
            <a:r>
              <a:rPr lang="en-US" dirty="0"/>
              <a:t>Turn off TNBAAwards</a:t>
            </a:r>
          </a:p>
        </p:txBody>
      </p:sp>
      <p:pic>
        <p:nvPicPr>
          <p:cNvPr id="4" name="Picture 3">
            <a:extLst>
              <a:ext uri="{FF2B5EF4-FFF2-40B4-BE49-F238E27FC236}">
                <a16:creationId xmlns:a16="http://schemas.microsoft.com/office/drawing/2014/main" id="{D8124D46-2D9E-3BC0-DEB1-22495591517D}"/>
              </a:ext>
            </a:extLst>
          </p:cNvPr>
          <p:cNvPicPr>
            <a:picLocks noChangeAspect="1"/>
          </p:cNvPicPr>
          <p:nvPr/>
        </p:nvPicPr>
        <p:blipFill>
          <a:blip r:embed="rId2"/>
          <a:stretch>
            <a:fillRect/>
          </a:stretch>
        </p:blipFill>
        <p:spPr>
          <a:xfrm>
            <a:off x="3925020" y="646982"/>
            <a:ext cx="7502034" cy="5524378"/>
          </a:xfrm>
          <a:prstGeom prst="rect">
            <a:avLst/>
          </a:prstGeom>
        </p:spPr>
      </p:pic>
      <p:sp>
        <p:nvSpPr>
          <p:cNvPr id="5" name="Arrow: Right 4">
            <a:extLst>
              <a:ext uri="{FF2B5EF4-FFF2-40B4-BE49-F238E27FC236}">
                <a16:creationId xmlns:a16="http://schemas.microsoft.com/office/drawing/2014/main" id="{217A5763-1110-F1AF-4EB7-D40FBBC709D0}"/>
              </a:ext>
            </a:extLst>
          </p:cNvPr>
          <p:cNvSpPr/>
          <p:nvPr/>
        </p:nvSpPr>
        <p:spPr>
          <a:xfrm>
            <a:off x="5117592" y="1630392"/>
            <a:ext cx="978408" cy="29329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837236A-2424-9D6D-8A57-C9CA1C190317}"/>
              </a:ext>
            </a:extLst>
          </p:cNvPr>
          <p:cNvSpPr txBox="1"/>
          <p:nvPr/>
        </p:nvSpPr>
        <p:spPr>
          <a:xfrm>
            <a:off x="7019925" y="2782669"/>
            <a:ext cx="2729658" cy="646331"/>
          </a:xfrm>
          <a:prstGeom prst="rect">
            <a:avLst/>
          </a:prstGeom>
          <a:noFill/>
        </p:spPr>
        <p:txBody>
          <a:bodyPr wrap="none" rtlCol="0">
            <a:spAutoFit/>
          </a:bodyPr>
          <a:lstStyle/>
          <a:p>
            <a:r>
              <a:rPr lang="en-US" dirty="0">
                <a:solidFill>
                  <a:schemeClr val="bg1"/>
                </a:solidFill>
              </a:rPr>
              <a:t>Unclick TNBA BOX. </a:t>
            </a:r>
          </a:p>
          <a:p>
            <a:r>
              <a:rPr lang="en-US" dirty="0">
                <a:solidFill>
                  <a:schemeClr val="bg1"/>
                </a:solidFill>
              </a:rPr>
              <a:t>Only check the Local Assoc</a:t>
            </a:r>
            <a:r>
              <a:rPr lang="en-US" dirty="0"/>
              <a:t>.</a:t>
            </a:r>
          </a:p>
        </p:txBody>
      </p:sp>
      <p:sp>
        <p:nvSpPr>
          <p:cNvPr id="3" name="TextBox 2">
            <a:extLst>
              <a:ext uri="{FF2B5EF4-FFF2-40B4-BE49-F238E27FC236}">
                <a16:creationId xmlns:a16="http://schemas.microsoft.com/office/drawing/2014/main" id="{AFF15927-65B7-FF7D-5493-2E2EB0CFBC57}"/>
              </a:ext>
            </a:extLst>
          </p:cNvPr>
          <p:cNvSpPr txBox="1"/>
          <p:nvPr/>
        </p:nvSpPr>
        <p:spPr>
          <a:xfrm>
            <a:off x="4328283" y="0"/>
            <a:ext cx="3566810" cy="584775"/>
          </a:xfrm>
          <a:prstGeom prst="rect">
            <a:avLst/>
          </a:prstGeom>
          <a:noFill/>
        </p:spPr>
        <p:txBody>
          <a:bodyPr wrap="none" rtlCol="0">
            <a:spAutoFit/>
          </a:bodyPr>
          <a:lstStyle/>
          <a:p>
            <a:r>
              <a:rPr lang="en-US" sz="3200" dirty="0"/>
              <a:t>Adult Awards Set Up</a:t>
            </a:r>
          </a:p>
        </p:txBody>
      </p:sp>
    </p:spTree>
    <p:extLst>
      <p:ext uri="{BB962C8B-B14F-4D97-AF65-F5344CB8AC3E}">
        <p14:creationId xmlns:p14="http://schemas.microsoft.com/office/powerpoint/2010/main" val="252752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C88E-78F7-1D7A-188A-B95317967096}"/>
              </a:ext>
            </a:extLst>
          </p:cNvPr>
          <p:cNvSpPr>
            <a:spLocks noGrp="1"/>
          </p:cNvSpPr>
          <p:nvPr>
            <p:ph type="title"/>
          </p:nvPr>
        </p:nvSpPr>
        <p:spPr>
          <a:xfrm>
            <a:off x="1046046" y="665026"/>
            <a:ext cx="4317335" cy="1899066"/>
          </a:xfrm>
        </p:spPr>
        <p:txBody>
          <a:bodyPr vert="horz" lIns="91440" tIns="45720" rIns="91440" bIns="45720" rtlCol="0" anchor="b">
            <a:normAutofit fontScale="90000"/>
          </a:bodyPr>
          <a:lstStyle/>
          <a:p>
            <a:r>
              <a:rPr lang="en-US" dirty="0">
                <a:solidFill>
                  <a:srgbClr val="262626"/>
                </a:solidFill>
              </a:rPr>
              <a:t>CDE Software </a:t>
            </a:r>
            <a:br>
              <a:rPr lang="en-US" dirty="0">
                <a:solidFill>
                  <a:srgbClr val="262626"/>
                </a:solidFill>
              </a:rPr>
            </a:br>
            <a:r>
              <a:rPr lang="en-US" dirty="0">
                <a:solidFill>
                  <a:srgbClr val="262626"/>
                </a:solidFill>
              </a:rPr>
              <a:t>Awards</a:t>
            </a:r>
            <a:br>
              <a:rPr lang="en-US" dirty="0">
                <a:solidFill>
                  <a:srgbClr val="262626"/>
                </a:solidFill>
              </a:rPr>
            </a:br>
            <a:r>
              <a:rPr lang="en-US" dirty="0">
                <a:solidFill>
                  <a:srgbClr val="262626"/>
                </a:solidFill>
              </a:rPr>
              <a:t>Setup</a:t>
            </a:r>
          </a:p>
        </p:txBody>
      </p:sp>
      <p:pic>
        <p:nvPicPr>
          <p:cNvPr id="5" name="Picture 4">
            <a:extLst>
              <a:ext uri="{FF2B5EF4-FFF2-40B4-BE49-F238E27FC236}">
                <a16:creationId xmlns:a16="http://schemas.microsoft.com/office/drawing/2014/main" id="{15AD3CD9-26D3-B07F-7542-5D613E6DF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686" y="665025"/>
            <a:ext cx="5696309" cy="5490677"/>
          </a:xfrm>
          <a:prstGeom prst="rect">
            <a:avLst/>
          </a:prstGeom>
        </p:spPr>
      </p:pic>
      <p:sp>
        <p:nvSpPr>
          <p:cNvPr id="3" name="TextBox 2">
            <a:extLst>
              <a:ext uri="{FF2B5EF4-FFF2-40B4-BE49-F238E27FC236}">
                <a16:creationId xmlns:a16="http://schemas.microsoft.com/office/drawing/2014/main" id="{6D4FD50D-5279-4F94-5A65-DAC4F3C6A348}"/>
              </a:ext>
            </a:extLst>
          </p:cNvPr>
          <p:cNvSpPr txBox="1"/>
          <p:nvPr/>
        </p:nvSpPr>
        <p:spPr>
          <a:xfrm>
            <a:off x="785005" y="2564092"/>
            <a:ext cx="4839418" cy="3139321"/>
          </a:xfrm>
          <a:prstGeom prst="rect">
            <a:avLst/>
          </a:prstGeom>
          <a:noFill/>
        </p:spPr>
        <p:txBody>
          <a:bodyPr wrap="square" rtlCol="0">
            <a:spAutoFit/>
          </a:bodyPr>
          <a:lstStyle/>
          <a:p>
            <a:pPr marL="342900" indent="-342900">
              <a:buFont typeface="+mj-lt"/>
              <a:buAutoNum type="arabicPeriod"/>
            </a:pPr>
            <a:r>
              <a:rPr lang="en-US" dirty="0"/>
              <a:t>Go to nuusbca.com</a:t>
            </a:r>
          </a:p>
          <a:p>
            <a:pPr marL="342900" indent="-342900">
              <a:buFont typeface="+mj-lt"/>
              <a:buAutoNum type="arabicPeriod"/>
            </a:pPr>
            <a:r>
              <a:rPr lang="en-US" dirty="0"/>
              <a:t>Go to Forms Tab</a:t>
            </a:r>
          </a:p>
          <a:p>
            <a:pPr marL="342900" indent="-342900">
              <a:buFont typeface="+mj-lt"/>
              <a:buAutoNum type="arabicPeriod"/>
            </a:pPr>
            <a:r>
              <a:rPr lang="en-US" dirty="0"/>
              <a:t>Scroll down to League Officer information</a:t>
            </a:r>
          </a:p>
          <a:p>
            <a:pPr marL="342900" indent="-342900">
              <a:buFont typeface="+mj-lt"/>
              <a:buAutoNum type="arabicPeriod"/>
            </a:pPr>
            <a:r>
              <a:rPr lang="en-US" dirty="0"/>
              <a:t>Click on Adult awards BLS 2025.Awards</a:t>
            </a:r>
          </a:p>
          <a:p>
            <a:pPr marL="800100" lvl="1" indent="-342900">
              <a:buFont typeface="+mj-lt"/>
              <a:buAutoNum type="arabicPeriod"/>
            </a:pPr>
            <a:r>
              <a:rPr lang="en-US" dirty="0"/>
              <a:t>YOUTH awards BLS 2025.Awards</a:t>
            </a:r>
          </a:p>
          <a:p>
            <a:pPr marL="342900" indent="-342900">
              <a:buFont typeface="+mj-lt"/>
              <a:buAutoNum type="arabicPeriod"/>
            </a:pPr>
            <a:r>
              <a:rPr lang="en-US" dirty="0"/>
              <a:t>Open BLS program</a:t>
            </a:r>
          </a:p>
          <a:p>
            <a:pPr marL="342900" indent="-342900">
              <a:buFont typeface="+mj-lt"/>
              <a:buAutoNum type="arabicPeriod"/>
            </a:pPr>
            <a:r>
              <a:rPr lang="en-US" dirty="0"/>
              <a:t>Click on Options</a:t>
            </a:r>
          </a:p>
          <a:p>
            <a:pPr marL="342900" indent="-342900">
              <a:buFont typeface="+mj-lt"/>
              <a:buAutoNum type="arabicPeriod"/>
            </a:pPr>
            <a:r>
              <a:rPr lang="en-US" dirty="0"/>
              <a:t>Local Awards Setup</a:t>
            </a:r>
          </a:p>
          <a:p>
            <a:pPr marL="342900" indent="-342900">
              <a:buFont typeface="+mj-lt"/>
              <a:buAutoNum type="arabicPeriod"/>
            </a:pPr>
            <a:r>
              <a:rPr lang="en-US" dirty="0"/>
              <a:t>Click on Local Assoc. Awards Tab</a:t>
            </a:r>
          </a:p>
          <a:p>
            <a:pPr marL="342900" indent="-342900">
              <a:buFont typeface="+mj-lt"/>
              <a:buAutoNum type="arabicPeriod"/>
            </a:pPr>
            <a:r>
              <a:rPr lang="en-US" dirty="0"/>
              <a:t>Utilities – Import Awards List</a:t>
            </a:r>
          </a:p>
          <a:p>
            <a:pPr marL="342900" indent="-342900">
              <a:buFont typeface="+mj-lt"/>
              <a:buAutoNum type="arabicPeriod"/>
            </a:pPr>
            <a:r>
              <a:rPr lang="en-US" dirty="0"/>
              <a:t>List will be under Downloads</a:t>
            </a:r>
          </a:p>
        </p:txBody>
      </p:sp>
    </p:spTree>
    <p:extLst>
      <p:ext uri="{BB962C8B-B14F-4D97-AF65-F5344CB8AC3E}">
        <p14:creationId xmlns:p14="http://schemas.microsoft.com/office/powerpoint/2010/main" val="263091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League Bank Account</a:t>
            </a:r>
          </a:p>
        </p:txBody>
      </p:sp>
      <p:pic>
        <p:nvPicPr>
          <p:cNvPr id="10" name="Content Placeholder 6" descr="EIN Individual Request - Online Application - Windows Internet Explorer">
            <a:extLst>
              <a:ext uri="{FF2B5EF4-FFF2-40B4-BE49-F238E27FC236}">
                <a16:creationId xmlns:a16="http://schemas.microsoft.com/office/drawing/2014/main" id="{6BBA5CEE-04C2-4731-A6D0-7988E056C940}"/>
              </a:ext>
            </a:extLst>
          </p:cNvPr>
          <p:cNvPicPr>
            <a:picLocks noGrp="1" noChangeAspect="1"/>
          </p:cNvPicPr>
          <p:nvPr>
            <p:ph idx="1"/>
            <p:custDataLst>
              <p:tags r:id="rId2"/>
            </p:custDataLst>
          </p:nvPr>
        </p:nvPicPr>
        <p:blipFill rotWithShape="1">
          <a:blip r:embed="rId6">
            <a:extLst>
              <a:ext uri="{28A0092B-C50C-407E-A947-70E740481C1C}">
                <a14:useLocalDpi xmlns:a14="http://schemas.microsoft.com/office/drawing/2010/main" val="0"/>
              </a:ext>
            </a:extLst>
          </a:blip>
          <a:srcRect l="29839" t="8460" r="30642" b="23418"/>
          <a:stretch/>
        </p:blipFill>
        <p:spPr>
          <a:xfrm>
            <a:off x="2667000" y="924205"/>
            <a:ext cx="7315200" cy="5489306"/>
          </a:xfrm>
          <a:prstGeom prst="rect">
            <a:avLst/>
          </a:prstGeom>
          <a:ln>
            <a:noFill/>
          </a:ln>
          <a:effectLst>
            <a:outerShdw blurRad="292100" dist="139700" dir="2700000" algn="tl" rotWithShape="0">
              <a:srgbClr val="333333">
                <a:alpha val="65000"/>
              </a:srgbClr>
            </a:outerShdw>
          </a:effectLst>
        </p:spPr>
      </p:pic>
      <p:sp>
        <p:nvSpPr>
          <p:cNvPr id="11" name="Oval 10">
            <a:extLst>
              <a:ext uri="{FF2B5EF4-FFF2-40B4-BE49-F238E27FC236}">
                <a16:creationId xmlns:a16="http://schemas.microsoft.com/office/drawing/2014/main" id="{1B8D433B-F298-43F2-91A2-B69FACBB107F}"/>
              </a:ext>
            </a:extLst>
          </p:cNvPr>
          <p:cNvSpPr/>
          <p:nvPr/>
        </p:nvSpPr>
        <p:spPr>
          <a:xfrm>
            <a:off x="6078794" y="4267200"/>
            <a:ext cx="1694985" cy="3513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12972582"/>
      </p:ext>
    </p:extLst>
  </p:cSld>
  <p:clrMapOvr>
    <a:masterClrMapping/>
  </p:clrMapOvr>
  <p:transition spd="slow" advTm="8652">
    <p:cover/>
  </p:transition>
  <p:extLst>
    <p:ext uri="{E180D4A7-C9FB-4DFB-919C-405C955672EB}">
      <p14:showEvtLst xmlns:p14="http://schemas.microsoft.com/office/powerpoint/2010/main">
        <p14:playEvt time="428" objId="2"/>
        <p14:stopEvt time="7727" objId="2"/>
      </p14:showEvtLst>
    </p:ext>
  </p:extLst>
</p:sld>
</file>

<file path=ppt/slides/slide15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nvGrpSpPr>
          <p:cNvPr id="39" name="Group 38">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40"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41" name="Picture 40">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2"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43" name="Picture 42">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7" name="TextBox 6">
            <a:extLst>
              <a:ext uri="{FF2B5EF4-FFF2-40B4-BE49-F238E27FC236}">
                <a16:creationId xmlns:a16="http://schemas.microsoft.com/office/drawing/2014/main" id="{42773B06-8184-E22E-EEF2-44339D1F537C}"/>
              </a:ext>
            </a:extLst>
          </p:cNvPr>
          <p:cNvSpPr txBox="1"/>
          <p:nvPr/>
        </p:nvSpPr>
        <p:spPr>
          <a:xfrm>
            <a:off x="4269040" y="0"/>
            <a:ext cx="4290983" cy="584775"/>
          </a:xfrm>
          <a:prstGeom prst="rect">
            <a:avLst/>
          </a:prstGeom>
          <a:noFill/>
        </p:spPr>
        <p:txBody>
          <a:bodyPr wrap="none" rtlCol="0">
            <a:spAutoFit/>
          </a:bodyPr>
          <a:lstStyle/>
          <a:p>
            <a:r>
              <a:rPr lang="en-US" sz="3200" dirty="0"/>
              <a:t>Email PDF Award Forms</a:t>
            </a:r>
          </a:p>
        </p:txBody>
      </p:sp>
      <p:pic>
        <p:nvPicPr>
          <p:cNvPr id="3" name="Picture 2" descr="A screenshot of a computer screen&#10;&#10;AI-generated content may be incorrect.">
            <a:extLst>
              <a:ext uri="{FF2B5EF4-FFF2-40B4-BE49-F238E27FC236}">
                <a16:creationId xmlns:a16="http://schemas.microsoft.com/office/drawing/2014/main" id="{637E80E6-D770-3AA4-6067-106BF673B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1525" y="734870"/>
            <a:ext cx="7063254" cy="4090362"/>
          </a:xfrm>
          <a:prstGeom prst="rect">
            <a:avLst/>
          </a:prstGeom>
        </p:spPr>
      </p:pic>
      <p:sp>
        <p:nvSpPr>
          <p:cNvPr id="4" name="Oval 3">
            <a:extLst>
              <a:ext uri="{FF2B5EF4-FFF2-40B4-BE49-F238E27FC236}">
                <a16:creationId xmlns:a16="http://schemas.microsoft.com/office/drawing/2014/main" id="{FE518AA0-A097-2897-3953-494C901B04BF}"/>
              </a:ext>
            </a:extLst>
          </p:cNvPr>
          <p:cNvSpPr/>
          <p:nvPr/>
        </p:nvSpPr>
        <p:spPr>
          <a:xfrm>
            <a:off x="2037109" y="1781174"/>
            <a:ext cx="1544292" cy="361951"/>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68EBCB5-CEF8-7B89-A917-D3241DD594AB}"/>
              </a:ext>
            </a:extLst>
          </p:cNvPr>
          <p:cNvSpPr/>
          <p:nvPr/>
        </p:nvSpPr>
        <p:spPr>
          <a:xfrm>
            <a:off x="5753100" y="781049"/>
            <a:ext cx="1504950" cy="41332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AI-generated content may be incorrect.">
            <a:extLst>
              <a:ext uri="{FF2B5EF4-FFF2-40B4-BE49-F238E27FC236}">
                <a16:creationId xmlns:a16="http://schemas.microsoft.com/office/drawing/2014/main" id="{16932C96-CA35-BD61-3317-23C48129B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78" y="1759853"/>
            <a:ext cx="7487695" cy="4505954"/>
          </a:xfrm>
          <a:prstGeom prst="rect">
            <a:avLst/>
          </a:prstGeom>
        </p:spPr>
      </p:pic>
      <p:sp>
        <p:nvSpPr>
          <p:cNvPr id="10" name="Oval 9">
            <a:extLst>
              <a:ext uri="{FF2B5EF4-FFF2-40B4-BE49-F238E27FC236}">
                <a16:creationId xmlns:a16="http://schemas.microsoft.com/office/drawing/2014/main" id="{C022E9FB-9399-76CF-9D8B-F2EA82FD223D}"/>
              </a:ext>
            </a:extLst>
          </p:cNvPr>
          <p:cNvSpPr/>
          <p:nvPr/>
        </p:nvSpPr>
        <p:spPr>
          <a:xfrm>
            <a:off x="8639175" y="1962149"/>
            <a:ext cx="1047750" cy="29527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screenshot of a computer&#10;&#10;AI-generated content may be incorrect.">
            <a:extLst>
              <a:ext uri="{FF2B5EF4-FFF2-40B4-BE49-F238E27FC236}">
                <a16:creationId xmlns:a16="http://schemas.microsoft.com/office/drawing/2014/main" id="{3C18BB17-4706-7287-5C34-0D3A128FC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3510" y="3271327"/>
            <a:ext cx="4619916" cy="3512402"/>
          </a:xfrm>
          <a:prstGeom prst="rect">
            <a:avLst/>
          </a:prstGeom>
        </p:spPr>
      </p:pic>
      <p:sp>
        <p:nvSpPr>
          <p:cNvPr id="13" name="Oval 12">
            <a:extLst>
              <a:ext uri="{FF2B5EF4-FFF2-40B4-BE49-F238E27FC236}">
                <a16:creationId xmlns:a16="http://schemas.microsoft.com/office/drawing/2014/main" id="{096B9C93-99DA-F5B9-AA01-1C5400868F7A}"/>
              </a:ext>
            </a:extLst>
          </p:cNvPr>
          <p:cNvSpPr/>
          <p:nvPr/>
        </p:nvSpPr>
        <p:spPr>
          <a:xfrm>
            <a:off x="7178288" y="3745084"/>
            <a:ext cx="1106740" cy="45720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B296B2D8-2A9D-6FEA-9375-0126A086489B}"/>
              </a:ext>
            </a:extLst>
          </p:cNvPr>
          <p:cNvSpPr txBox="1"/>
          <p:nvPr/>
        </p:nvSpPr>
        <p:spPr>
          <a:xfrm>
            <a:off x="8450163" y="3480553"/>
            <a:ext cx="2250446" cy="1754326"/>
          </a:xfrm>
          <a:prstGeom prst="rect">
            <a:avLst/>
          </a:prstGeom>
          <a:noFill/>
        </p:spPr>
        <p:txBody>
          <a:bodyPr wrap="square" rtlCol="0">
            <a:spAutoFit/>
          </a:bodyPr>
          <a:lstStyle/>
          <a:p>
            <a:r>
              <a:rPr lang="en-US" b="1" dirty="0"/>
              <a:t>1. Change printer to ADOBE PDF</a:t>
            </a:r>
          </a:p>
          <a:p>
            <a:r>
              <a:rPr lang="en-US" b="1" dirty="0"/>
              <a:t>or Microsoft PDF</a:t>
            </a:r>
          </a:p>
          <a:p>
            <a:r>
              <a:rPr lang="en-US" b="1" dirty="0"/>
              <a:t>2. Save to File</a:t>
            </a:r>
          </a:p>
          <a:p>
            <a:r>
              <a:rPr lang="en-US" b="1" dirty="0"/>
              <a:t>3. Email to nuusbca@gmail.com</a:t>
            </a:r>
          </a:p>
        </p:txBody>
      </p:sp>
    </p:spTree>
    <p:extLst>
      <p:ext uri="{BB962C8B-B14F-4D97-AF65-F5344CB8AC3E}">
        <p14:creationId xmlns:p14="http://schemas.microsoft.com/office/powerpoint/2010/main" val="216389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fade">
                                      <p:cBhvr>
                                        <p:cTn id="46" dur="1000"/>
                                        <p:tgtEl>
                                          <p:spTgt spid="14">
                                            <p:txEl>
                                              <p:pRg st="0" end="0"/>
                                            </p:txEl>
                                          </p:spTgt>
                                        </p:tgtEl>
                                      </p:cBhvr>
                                    </p:animEffect>
                                    <p:anim calcmode="lin" valueType="num">
                                      <p:cBhvr>
                                        <p:cTn id="47"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4">
                                            <p:txEl>
                                              <p:pRg st="1" end="1"/>
                                            </p:txEl>
                                          </p:spTgt>
                                        </p:tgtEl>
                                        <p:attrNameLst>
                                          <p:attrName>style.visibility</p:attrName>
                                        </p:attrNameLst>
                                      </p:cBhvr>
                                      <p:to>
                                        <p:strVal val="visible"/>
                                      </p:to>
                                    </p:set>
                                    <p:animEffect transition="in" filter="fade">
                                      <p:cBhvr>
                                        <p:cTn id="51" dur="1000"/>
                                        <p:tgtEl>
                                          <p:spTgt spid="14">
                                            <p:txEl>
                                              <p:pRg st="1" end="1"/>
                                            </p:txEl>
                                          </p:spTgt>
                                        </p:tgtEl>
                                      </p:cBhvr>
                                    </p:animEffect>
                                    <p:anim calcmode="lin" valueType="num">
                                      <p:cBhvr>
                                        <p:cTn id="52"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
                                            <p:txEl>
                                              <p:pRg st="2" end="2"/>
                                            </p:txEl>
                                          </p:spTgt>
                                        </p:tgtEl>
                                        <p:attrNameLst>
                                          <p:attrName>style.visibility</p:attrName>
                                        </p:attrNameLst>
                                      </p:cBhvr>
                                      <p:to>
                                        <p:strVal val="visible"/>
                                      </p:to>
                                    </p:set>
                                    <p:anim calcmode="lin" valueType="num">
                                      <p:cBhvr additive="base">
                                        <p:cTn id="58"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4">
                                            <p:txEl>
                                              <p:pRg st="3" end="3"/>
                                            </p:txEl>
                                          </p:spTgt>
                                        </p:tgtEl>
                                        <p:attrNameLst>
                                          <p:attrName>style.visibility</p:attrName>
                                        </p:attrNameLst>
                                      </p:cBhvr>
                                      <p:to>
                                        <p:strVal val="visible"/>
                                      </p:to>
                                    </p:set>
                                    <p:anim calcmode="lin" valueType="num">
                                      <p:cBhvr additive="base">
                                        <p:cTn id="64"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75136C-3CCF-3C58-C4E5-42F337F8A543}"/>
              </a:ext>
            </a:extLst>
          </p:cNvPr>
          <p:cNvSpPr txBox="1"/>
          <p:nvPr/>
        </p:nvSpPr>
        <p:spPr>
          <a:xfrm>
            <a:off x="4200256" y="631173"/>
            <a:ext cx="3743864" cy="707886"/>
          </a:xfrm>
          <a:prstGeom prst="rect">
            <a:avLst/>
          </a:prstGeom>
          <a:noFill/>
        </p:spPr>
        <p:txBody>
          <a:bodyPr wrap="square" rtlCol="0">
            <a:spAutoFit/>
          </a:bodyPr>
          <a:lstStyle/>
          <a:p>
            <a:pPr algn="ctr"/>
            <a:r>
              <a:rPr lang="en-US" sz="4000" b="1" u="sng" dirty="0"/>
              <a:t>RULES QUIZ</a:t>
            </a:r>
          </a:p>
        </p:txBody>
      </p:sp>
      <p:sp>
        <p:nvSpPr>
          <p:cNvPr id="2" name="TextBox 1">
            <a:extLst>
              <a:ext uri="{FF2B5EF4-FFF2-40B4-BE49-F238E27FC236}">
                <a16:creationId xmlns:a16="http://schemas.microsoft.com/office/drawing/2014/main" id="{4B035B6F-46E7-FA9E-A5C2-45D841951559}"/>
              </a:ext>
            </a:extLst>
          </p:cNvPr>
          <p:cNvSpPr txBox="1"/>
          <p:nvPr/>
        </p:nvSpPr>
        <p:spPr>
          <a:xfrm>
            <a:off x="800101" y="1447800"/>
            <a:ext cx="10544174" cy="2308324"/>
          </a:xfrm>
          <a:prstGeom prst="rect">
            <a:avLst/>
          </a:prstGeom>
          <a:noFill/>
        </p:spPr>
        <p:txBody>
          <a:bodyPr wrap="square" rtlCol="0">
            <a:spAutoFit/>
          </a:bodyPr>
          <a:lstStyle/>
          <a:p>
            <a:r>
              <a:rPr lang="en-US" dirty="0"/>
              <a:t>1 - Can we modify our Open Championship tournament and offer optional Women’s Divisions for a separate entry fee and use their Open Championship scores to determine our association Women’s Champions? </a:t>
            </a:r>
          </a:p>
          <a:p>
            <a:pPr marL="800100" lvl="1" indent="-342900">
              <a:buAutoNum type="arabicPeriod"/>
            </a:pPr>
            <a:r>
              <a:rPr lang="en-US" dirty="0"/>
              <a:t>Yes </a:t>
            </a:r>
          </a:p>
          <a:p>
            <a:pPr marL="800100" lvl="1" indent="-342900">
              <a:buAutoNum type="arabicPeriod"/>
            </a:pPr>
            <a:r>
              <a:rPr lang="en-US" dirty="0"/>
              <a:t>No</a:t>
            </a:r>
          </a:p>
          <a:p>
            <a:r>
              <a:rPr lang="en-US" dirty="0"/>
              <a:t>Answer: </a:t>
            </a:r>
            <a:r>
              <a:rPr lang="en-US" b="1" dirty="0"/>
              <a:t>2 – No </a:t>
            </a:r>
            <a:r>
              <a:rPr lang="en-US" dirty="0"/>
              <a:t>– To take scores from one certified competition for use in another certified competition would be using a Mail-O Graphic format which is not available for use in place actual scores bowled for an association championship tournament. </a:t>
            </a:r>
          </a:p>
          <a:p>
            <a:endParaRPr lang="en-US" dirty="0"/>
          </a:p>
        </p:txBody>
      </p:sp>
      <p:sp>
        <p:nvSpPr>
          <p:cNvPr id="7" name="TextBox 6">
            <a:extLst>
              <a:ext uri="{FF2B5EF4-FFF2-40B4-BE49-F238E27FC236}">
                <a16:creationId xmlns:a16="http://schemas.microsoft.com/office/drawing/2014/main" id="{217A2899-CD4C-5637-D7F2-ECDC104D70E3}"/>
              </a:ext>
            </a:extLst>
          </p:cNvPr>
          <p:cNvSpPr txBox="1"/>
          <p:nvPr/>
        </p:nvSpPr>
        <p:spPr>
          <a:xfrm>
            <a:off x="847725" y="3533686"/>
            <a:ext cx="10239375" cy="2585323"/>
          </a:xfrm>
          <a:prstGeom prst="rect">
            <a:avLst/>
          </a:prstGeom>
          <a:noFill/>
        </p:spPr>
        <p:txBody>
          <a:bodyPr wrap="square">
            <a:spAutoFit/>
          </a:bodyPr>
          <a:lstStyle/>
          <a:p>
            <a:r>
              <a:rPr lang="en-US" dirty="0"/>
              <a:t>2 - Which events are we required to offer in our association championship tournament? (Check all that apply) </a:t>
            </a:r>
          </a:p>
          <a:p>
            <a:r>
              <a:rPr lang="en-US" dirty="0"/>
              <a:t>	1. Team </a:t>
            </a:r>
          </a:p>
          <a:p>
            <a:r>
              <a:rPr lang="en-US" dirty="0"/>
              <a:t>	2. Doubles </a:t>
            </a:r>
          </a:p>
          <a:p>
            <a:r>
              <a:rPr lang="en-US" dirty="0"/>
              <a:t>	3. Singles </a:t>
            </a:r>
          </a:p>
          <a:p>
            <a:r>
              <a:rPr lang="en-US" dirty="0"/>
              <a:t>	4. 2 &amp; 3 </a:t>
            </a:r>
          </a:p>
          <a:p>
            <a:r>
              <a:rPr lang="en-US" dirty="0"/>
              <a:t>	5. All of the above </a:t>
            </a:r>
          </a:p>
          <a:p>
            <a:r>
              <a:rPr lang="en-US" dirty="0"/>
              <a:t>	6. Any of the above</a:t>
            </a:r>
          </a:p>
          <a:p>
            <a:r>
              <a:rPr lang="en-US" dirty="0"/>
              <a:t>Answer: </a:t>
            </a:r>
            <a:r>
              <a:rPr lang="en-US" b="1" dirty="0"/>
              <a:t>6 – Any of or any combination of the 3 events </a:t>
            </a:r>
            <a:r>
              <a:rPr lang="en-US" dirty="0"/>
              <a:t>(team, doubles, or singles) can be offered for an association championship tournament</a:t>
            </a:r>
          </a:p>
        </p:txBody>
      </p:sp>
    </p:spTree>
    <p:extLst>
      <p:ext uri="{BB962C8B-B14F-4D97-AF65-F5344CB8AC3E}">
        <p14:creationId xmlns:p14="http://schemas.microsoft.com/office/powerpoint/2010/main" val="41321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fade">
                                      <p:cBhvr>
                                        <p:cTn id="28"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652C40-B773-17DF-2955-8AB5EC553EE2}"/>
              </a:ext>
            </a:extLst>
          </p:cNvPr>
          <p:cNvSpPr txBox="1"/>
          <p:nvPr/>
        </p:nvSpPr>
        <p:spPr>
          <a:xfrm>
            <a:off x="885825" y="1720840"/>
            <a:ext cx="10591800" cy="3693319"/>
          </a:xfrm>
          <a:prstGeom prst="rect">
            <a:avLst/>
          </a:prstGeom>
          <a:noFill/>
        </p:spPr>
        <p:txBody>
          <a:bodyPr wrap="square">
            <a:spAutoFit/>
          </a:bodyPr>
          <a:lstStyle/>
          <a:p>
            <a:r>
              <a:rPr lang="en-US" dirty="0"/>
              <a:t>3 - Which averages are acceptable for use in our association championship tournament? (Check all that apply) 1. Current season averages of 19 or more games 2. Composite averages for the past 3 years in our association 3. Averages of a minimum of 21 games established in leagues in other associations 4. Averages from non-USBC certified leagues within our jurisdiction 5. An individual’s average from our previous association championship tournament of at least 18 games.</a:t>
            </a:r>
          </a:p>
          <a:p>
            <a:r>
              <a:rPr lang="en-US" dirty="0"/>
              <a:t>	1. Current season averages of 19 or more games </a:t>
            </a:r>
          </a:p>
          <a:p>
            <a:r>
              <a:rPr lang="en-US" dirty="0"/>
              <a:t>	2. Composite averages for the past 3 years in our association </a:t>
            </a:r>
          </a:p>
          <a:p>
            <a:r>
              <a:rPr lang="en-US" dirty="0"/>
              <a:t>	3. Averages of a minimum of 21 games established in leagues in other associations </a:t>
            </a:r>
          </a:p>
          <a:p>
            <a:r>
              <a:rPr lang="en-US" dirty="0"/>
              <a:t>	4. Averages from non-USBC certified leagues within our jurisdiction </a:t>
            </a:r>
          </a:p>
          <a:p>
            <a:r>
              <a:rPr lang="en-US" dirty="0"/>
              <a:t>	5. An individual’s average from our previous association championship tournament of at least 18 games.</a:t>
            </a:r>
          </a:p>
          <a:p>
            <a:r>
              <a:rPr lang="en-US" dirty="0"/>
              <a:t> </a:t>
            </a:r>
          </a:p>
          <a:p>
            <a:r>
              <a:rPr lang="en-US" dirty="0"/>
              <a:t>Answer: </a:t>
            </a:r>
            <a:r>
              <a:rPr lang="en-US" b="1" dirty="0"/>
              <a:t>1, 2, 3 &amp; 5 </a:t>
            </a:r>
            <a:r>
              <a:rPr lang="en-US" dirty="0"/>
              <a:t>– Rule 319a states that averages from non-certified leagues cannot be used for entry purposes in USBC certified competitions</a:t>
            </a:r>
          </a:p>
        </p:txBody>
      </p:sp>
      <p:sp>
        <p:nvSpPr>
          <p:cNvPr id="4" name="TextBox 3">
            <a:extLst>
              <a:ext uri="{FF2B5EF4-FFF2-40B4-BE49-F238E27FC236}">
                <a16:creationId xmlns:a16="http://schemas.microsoft.com/office/drawing/2014/main" id="{70C8C868-3DEA-DF83-00D3-D298AA1B0162}"/>
              </a:ext>
            </a:extLst>
          </p:cNvPr>
          <p:cNvSpPr txBox="1"/>
          <p:nvPr/>
        </p:nvSpPr>
        <p:spPr>
          <a:xfrm>
            <a:off x="4200256" y="631173"/>
            <a:ext cx="3743864" cy="707886"/>
          </a:xfrm>
          <a:prstGeom prst="rect">
            <a:avLst/>
          </a:prstGeom>
          <a:noFill/>
        </p:spPr>
        <p:txBody>
          <a:bodyPr wrap="square" rtlCol="0">
            <a:spAutoFit/>
          </a:bodyPr>
          <a:lstStyle/>
          <a:p>
            <a:pPr algn="ctr"/>
            <a:r>
              <a:rPr lang="en-US" sz="4000" b="1" u="sng" dirty="0"/>
              <a:t>RULES QUIZ</a:t>
            </a:r>
          </a:p>
        </p:txBody>
      </p:sp>
    </p:spTree>
    <p:extLst>
      <p:ext uri="{BB962C8B-B14F-4D97-AF65-F5344CB8AC3E}">
        <p14:creationId xmlns:p14="http://schemas.microsoft.com/office/powerpoint/2010/main" val="38387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C6004A-24DC-9779-7D5F-8F5816F322F5}"/>
              </a:ext>
            </a:extLst>
          </p:cNvPr>
          <p:cNvSpPr txBox="1"/>
          <p:nvPr/>
        </p:nvSpPr>
        <p:spPr>
          <a:xfrm>
            <a:off x="3037643" y="545523"/>
            <a:ext cx="6116714" cy="707886"/>
          </a:xfrm>
          <a:prstGeom prst="rect">
            <a:avLst/>
          </a:prstGeom>
          <a:noFill/>
        </p:spPr>
        <p:txBody>
          <a:bodyPr wrap="square">
            <a:spAutoFit/>
          </a:bodyPr>
          <a:lstStyle/>
          <a:p>
            <a:pPr algn="ctr"/>
            <a:r>
              <a:rPr lang="en-US" sz="4000" b="1" u="sng" dirty="0"/>
              <a:t>RULES QUIZ</a:t>
            </a:r>
          </a:p>
        </p:txBody>
      </p:sp>
      <p:sp>
        <p:nvSpPr>
          <p:cNvPr id="4" name="TextBox 3">
            <a:extLst>
              <a:ext uri="{FF2B5EF4-FFF2-40B4-BE49-F238E27FC236}">
                <a16:creationId xmlns:a16="http://schemas.microsoft.com/office/drawing/2014/main" id="{F4C1D3DB-289F-7729-5C0D-4326334B79C7}"/>
              </a:ext>
            </a:extLst>
          </p:cNvPr>
          <p:cNvSpPr txBox="1"/>
          <p:nvPr/>
        </p:nvSpPr>
        <p:spPr>
          <a:xfrm>
            <a:off x="795338" y="1815384"/>
            <a:ext cx="10601324" cy="3139321"/>
          </a:xfrm>
          <a:prstGeom prst="rect">
            <a:avLst/>
          </a:prstGeom>
          <a:noFill/>
        </p:spPr>
        <p:txBody>
          <a:bodyPr wrap="square" rtlCol="0">
            <a:spAutoFit/>
          </a:bodyPr>
          <a:lstStyle/>
          <a:p>
            <a:r>
              <a:rPr lang="en-US" dirty="0"/>
              <a:t>4 - Julia had an injury this season which required her to switch to the opposite hand. She asks if she can use her left-handed average for your tournament and you authorize it. As the squad hits the lanes, you realize that you forgot to ask Julia if she had applied for average relief under Rule 4e. When asked, Julia states she knows nothing about this rule. What do you do? </a:t>
            </a:r>
          </a:p>
          <a:p>
            <a:r>
              <a:rPr lang="en-US" dirty="0"/>
              <a:t>(Check all that apply) </a:t>
            </a:r>
          </a:p>
          <a:p>
            <a:pPr lvl="1"/>
            <a:r>
              <a:rPr lang="en-US" dirty="0"/>
              <a:t>1. Leave her left-handed average in and hope no one protests. </a:t>
            </a:r>
          </a:p>
          <a:p>
            <a:pPr lvl="1"/>
            <a:r>
              <a:rPr lang="en-US" dirty="0"/>
              <a:t>2. Tell Julia to apply for average relief on Monday and if it is granted, you will let her use that average for this 	tournament. </a:t>
            </a:r>
          </a:p>
          <a:p>
            <a:pPr lvl="1"/>
            <a:r>
              <a:rPr lang="en-US" dirty="0"/>
              <a:t>3. Tell Julia she will have to use her last season’s right-handed average for this tournament.</a:t>
            </a:r>
          </a:p>
          <a:p>
            <a:pPr lvl="1"/>
            <a:r>
              <a:rPr lang="en-US" dirty="0"/>
              <a:t>4. Advise Julia that she is going to be disqualified for submitting an incorrect average and if she leaves quietly, security will not be called.</a:t>
            </a:r>
          </a:p>
        </p:txBody>
      </p:sp>
      <p:sp>
        <p:nvSpPr>
          <p:cNvPr id="6" name="TextBox 5">
            <a:extLst>
              <a:ext uri="{FF2B5EF4-FFF2-40B4-BE49-F238E27FC236}">
                <a16:creationId xmlns:a16="http://schemas.microsoft.com/office/drawing/2014/main" id="{FD5C3299-EA22-5C64-5BD9-88B7869477A7}"/>
              </a:ext>
            </a:extLst>
          </p:cNvPr>
          <p:cNvSpPr txBox="1"/>
          <p:nvPr/>
        </p:nvSpPr>
        <p:spPr>
          <a:xfrm>
            <a:off x="795338" y="5094062"/>
            <a:ext cx="10601324" cy="646331"/>
          </a:xfrm>
          <a:prstGeom prst="rect">
            <a:avLst/>
          </a:prstGeom>
          <a:noFill/>
        </p:spPr>
        <p:txBody>
          <a:bodyPr wrap="square">
            <a:spAutoFit/>
          </a:bodyPr>
          <a:lstStyle/>
          <a:p>
            <a:pPr lvl="1"/>
            <a:r>
              <a:rPr lang="en-US" sz="1800" dirty="0"/>
              <a:t>Answer: </a:t>
            </a:r>
            <a:r>
              <a:rPr lang="en-US" sz="1800" b="1" dirty="0"/>
              <a:t>3</a:t>
            </a:r>
            <a:r>
              <a:rPr lang="en-US" sz="1800" dirty="0"/>
              <a:t> – If an individual has not applied for, and been granted average relief under Rule 4e, the player is to use their highest average regardless of which hand is being used during the tournament. </a:t>
            </a:r>
          </a:p>
        </p:txBody>
      </p:sp>
    </p:spTree>
    <p:extLst>
      <p:ext uri="{BB962C8B-B14F-4D97-AF65-F5344CB8AC3E}">
        <p14:creationId xmlns:p14="http://schemas.microsoft.com/office/powerpoint/2010/main" val="50157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rikes for valor bvl">
            <a:extLst>
              <a:ext uri="{FF2B5EF4-FFF2-40B4-BE49-F238E27FC236}">
                <a16:creationId xmlns:a16="http://schemas.microsoft.com/office/drawing/2014/main" id="{5EC376A6-AB51-489F-954D-D47A299C1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986" y="912618"/>
            <a:ext cx="5230813" cy="5032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8812EF-7F0C-1AF6-5946-F95B8948761D}"/>
              </a:ext>
            </a:extLst>
          </p:cNvPr>
          <p:cNvSpPr txBox="1"/>
          <p:nvPr/>
        </p:nvSpPr>
        <p:spPr>
          <a:xfrm>
            <a:off x="6855424" y="1995560"/>
            <a:ext cx="4208204" cy="1631216"/>
          </a:xfrm>
          <a:prstGeom prst="rect">
            <a:avLst/>
          </a:prstGeom>
          <a:noFill/>
        </p:spPr>
        <p:txBody>
          <a:bodyPr wrap="none" rtlCol="0">
            <a:spAutoFit/>
          </a:bodyPr>
          <a:lstStyle/>
          <a:p>
            <a:pPr algn="ctr"/>
            <a:r>
              <a:rPr lang="en-US" sz="2800" b="1" i="1" dirty="0">
                <a:latin typeface="Calibri-Bold"/>
              </a:rPr>
              <a:t>3rd</a:t>
            </a:r>
            <a:r>
              <a:rPr lang="en-US" sz="2800" b="1" i="1" u="none" strike="noStrike" baseline="0" dirty="0">
                <a:latin typeface="Calibri-Bold"/>
              </a:rPr>
              <a:t> Annual BVL Fundraiser </a:t>
            </a:r>
          </a:p>
          <a:p>
            <a:pPr algn="ctr"/>
            <a:r>
              <a:rPr lang="en-US" sz="2400" dirty="0"/>
              <a:t>November 23, 2025</a:t>
            </a:r>
          </a:p>
          <a:p>
            <a:pPr algn="ctr"/>
            <a:r>
              <a:rPr lang="en-US" sz="2400" dirty="0"/>
              <a:t>9am – 11am – 1pm</a:t>
            </a:r>
          </a:p>
          <a:p>
            <a:pPr algn="ctr"/>
            <a:r>
              <a:rPr lang="en-US" sz="2400" dirty="0"/>
              <a:t>Ben Lomond Lanes</a:t>
            </a:r>
          </a:p>
        </p:txBody>
      </p:sp>
      <p:sp>
        <p:nvSpPr>
          <p:cNvPr id="3" name="TextBox 2">
            <a:extLst>
              <a:ext uri="{FF2B5EF4-FFF2-40B4-BE49-F238E27FC236}">
                <a16:creationId xmlns:a16="http://schemas.microsoft.com/office/drawing/2014/main" id="{11670649-D5A2-61B8-F7CA-469BBD4A358E}"/>
              </a:ext>
            </a:extLst>
          </p:cNvPr>
          <p:cNvSpPr txBox="1"/>
          <p:nvPr/>
        </p:nvSpPr>
        <p:spPr>
          <a:xfrm>
            <a:off x="7063013" y="4229100"/>
            <a:ext cx="3793026" cy="523220"/>
          </a:xfrm>
          <a:prstGeom prst="rect">
            <a:avLst/>
          </a:prstGeom>
          <a:noFill/>
        </p:spPr>
        <p:txBody>
          <a:bodyPr wrap="none" rtlCol="0">
            <a:spAutoFit/>
          </a:bodyPr>
          <a:lstStyle/>
          <a:p>
            <a:r>
              <a:rPr lang="en-US" sz="2800" b="1" dirty="0"/>
              <a:t>SPONSORS NEEDED</a:t>
            </a:r>
          </a:p>
        </p:txBody>
      </p:sp>
    </p:spTree>
    <p:extLst>
      <p:ext uri="{BB962C8B-B14F-4D97-AF65-F5344CB8AC3E}">
        <p14:creationId xmlns:p14="http://schemas.microsoft.com/office/powerpoint/2010/main" val="3492363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BE2BBF-197F-8CCE-3BDD-527A6BC34665}"/>
              </a:ext>
            </a:extLst>
          </p:cNvPr>
          <p:cNvSpPr txBox="1">
            <a:spLocks/>
          </p:cNvSpPr>
          <p:nvPr/>
        </p:nvSpPr>
        <p:spPr>
          <a:xfrm>
            <a:off x="1558962" y="1250488"/>
            <a:ext cx="3660056" cy="1325373"/>
          </a:xfrm>
          <a:prstGeom prst="rect">
            <a:avLst/>
          </a:prstGeom>
        </p:spPr>
        <p:txBody>
          <a:bodyPr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solidFill>
                  <a:srgbClr val="262626"/>
                </a:solidFill>
              </a:rPr>
              <a:t>ANY QUESTION OR COMMENTS?</a:t>
            </a:r>
          </a:p>
        </p:txBody>
      </p:sp>
      <p:pic>
        <p:nvPicPr>
          <p:cNvPr id="5" name="Content Placeholder 11" descr="Text, logo, whiteboard&#10;&#10;Description automatically generated">
            <a:extLst>
              <a:ext uri="{FF2B5EF4-FFF2-40B4-BE49-F238E27FC236}">
                <a16:creationId xmlns:a16="http://schemas.microsoft.com/office/drawing/2014/main" id="{7D8210C7-570C-6BC3-00C4-FDC4D6C97D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22226" y="2701976"/>
            <a:ext cx="4333528" cy="3173891"/>
          </a:xfrm>
          <a:prstGeom prst="rect">
            <a:avLst/>
          </a:prstGeom>
        </p:spPr>
      </p:pic>
      <p:pic>
        <p:nvPicPr>
          <p:cNvPr id="7" name="Content Placeholder 8" descr="A picture containing toy, vector graphics&#10;&#10;Description automatically generated">
            <a:extLst>
              <a:ext uri="{FF2B5EF4-FFF2-40B4-BE49-F238E27FC236}">
                <a16:creationId xmlns:a16="http://schemas.microsoft.com/office/drawing/2014/main" id="{96072779-01DC-4137-C8E3-EA7B665D1B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56049" y="982132"/>
            <a:ext cx="4893735"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2725858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1371600" y="2133600"/>
            <a:ext cx="9906000"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League Startup</a:t>
            </a:r>
          </a:p>
        </p:txBody>
      </p:sp>
      <p:sp>
        <p:nvSpPr>
          <p:cNvPr id="7" name="Rectangle 6">
            <a:extLst>
              <a:ext uri="{FF2B5EF4-FFF2-40B4-BE49-F238E27FC236}">
                <a16:creationId xmlns:a16="http://schemas.microsoft.com/office/drawing/2014/main" id="{1A67CF7F-5BAF-4B8F-889B-697C1E789978}"/>
              </a:ext>
            </a:extLst>
          </p:cNvPr>
          <p:cNvSpPr/>
          <p:nvPr/>
        </p:nvSpPr>
        <p:spPr>
          <a:xfrm>
            <a:off x="1371600" y="4001869"/>
            <a:ext cx="9906000"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“Keep the League Rolling”</a:t>
            </a:r>
          </a:p>
        </p:txBody>
      </p:sp>
    </p:spTree>
    <p:custDataLst>
      <p:tags r:id="rId1"/>
    </p:custDataLst>
    <p:extLst>
      <p:ext uri="{BB962C8B-B14F-4D97-AF65-F5344CB8AC3E}">
        <p14:creationId xmlns:p14="http://schemas.microsoft.com/office/powerpoint/2010/main" val="1426118461"/>
      </p:ext>
    </p:extLst>
  </p:cSld>
  <p:clrMapOvr>
    <a:masterClrMapping/>
  </p:clrMapOvr>
  <p:transition spd="slow" advTm="3280">
    <p:cover dir="d"/>
  </p:transition>
  <p:extLst>
    <p:ext uri="{E180D4A7-C9FB-4DFB-919C-405C955672EB}">
      <p14:showEvtLst xmlns:p14="http://schemas.microsoft.com/office/powerpoint/2010/main">
        <p14:playEvt time="471" objId="2"/>
        <p14:stopEvt time="1937"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Hectic Week 1</a:t>
            </a:r>
          </a:p>
        </p:txBody>
      </p:sp>
      <p:pic>
        <p:nvPicPr>
          <p:cNvPr id="30" name="PPTShape_1" descr="C:\Users\mspridco.USBC\AppData\Local\Microsoft\Windows\Temporary Internet Files\Content.IE5\VPP8CH3E\MC900423153[1].wmf">
            <a:extLst>
              <a:ext uri="{FF2B5EF4-FFF2-40B4-BE49-F238E27FC236}">
                <a16:creationId xmlns:a16="http://schemas.microsoft.com/office/drawing/2014/main" id="{531D8AB4-85D3-48E5-9E5A-E773DE27AA20}"/>
              </a:ext>
            </a:extLst>
          </p:cNvPr>
          <p:cNvPicPr>
            <a:picLocks noGrp="1" noChangeAspect="1" noChangeArrowheads="1"/>
          </p:cNvPicPr>
          <p:nvPr>
            <p:ph idx="1"/>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322135" y="1524000"/>
            <a:ext cx="3547730" cy="354773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1" name="TextBox 9">
            <a:extLst>
              <a:ext uri="{FF2B5EF4-FFF2-40B4-BE49-F238E27FC236}">
                <a16:creationId xmlns:a16="http://schemas.microsoft.com/office/drawing/2014/main" id="{6D4E6616-2E5E-4A92-A4BA-1CD7EB65E10A}"/>
              </a:ext>
            </a:extLst>
          </p:cNvPr>
          <p:cNvSpPr txBox="1"/>
          <p:nvPr/>
        </p:nvSpPr>
        <p:spPr>
          <a:xfrm>
            <a:off x="3162300" y="5181600"/>
            <a:ext cx="6553200" cy="685800"/>
          </a:xfrm>
          <a:prstGeom prst="rect">
            <a:avLst/>
          </a:prstGeom>
        </p:spPr>
        <p:txBody>
          <a:bodyPr vert="horz" wrap="square" lIns="91440" tIns="45720" rIns="91440" bIns="45720" rtlCol="0" anchor="ctr">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It does not have to be this way!</a:t>
            </a:r>
          </a:p>
        </p:txBody>
      </p:sp>
    </p:spTree>
    <p:custDataLst>
      <p:tags r:id="rId1"/>
    </p:custDataLst>
    <p:extLst>
      <p:ext uri="{BB962C8B-B14F-4D97-AF65-F5344CB8AC3E}">
        <p14:creationId xmlns:p14="http://schemas.microsoft.com/office/powerpoint/2010/main" val="289960250"/>
      </p:ext>
    </p:extLst>
  </p:cSld>
  <p:clrMapOvr>
    <a:masterClrMapping/>
  </p:clrMapOvr>
  <p:transition spd="slow" advTm="12624">
    <p:cover dir="r"/>
  </p:transition>
  <p:extLst>
    <p:ext uri="{E180D4A7-C9FB-4DFB-919C-405C955672EB}">
      <p14:showEvtLst xmlns:p14="http://schemas.microsoft.com/office/powerpoint/2010/main">
        <p14:playEvt time="406" objId="2"/>
        <p14:stopEvt time="11371"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Hectic Week 1</a:t>
            </a:r>
          </a:p>
        </p:txBody>
      </p:sp>
      <p:sp>
        <p:nvSpPr>
          <p:cNvPr id="8" name="TextBox 7">
            <a:extLst>
              <a:ext uri="{FF2B5EF4-FFF2-40B4-BE49-F238E27FC236}">
                <a16:creationId xmlns:a16="http://schemas.microsoft.com/office/drawing/2014/main" id="{5FD47EF7-E89B-4D90-9C68-5FABD9ECDDB9}"/>
              </a:ext>
            </a:extLst>
          </p:cNvPr>
          <p:cNvSpPr txBox="1"/>
          <p:nvPr/>
        </p:nvSpPr>
        <p:spPr>
          <a:xfrm>
            <a:off x="1828800" y="914400"/>
            <a:ext cx="9220200" cy="4800600"/>
          </a:xfrm>
          <a:prstGeom prst="rect">
            <a:avLst/>
          </a:prstGeom>
        </p:spPr>
        <p:txBody>
          <a:bodyPr vert="horz" wrap="square" lIns="91440" tIns="45720" rIns="91440" bIns="45720" rtlCol="0" anchor="ctr">
            <a:norm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Arrive early to welcome new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Prior to starting, discuss the information that was distributed.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Inform captains of where you are bowling for any questions.</a:t>
            </a:r>
          </a:p>
        </p:txBody>
      </p:sp>
    </p:spTree>
    <p:custDataLst>
      <p:tags r:id="rId1"/>
    </p:custDataLst>
    <p:extLst>
      <p:ext uri="{BB962C8B-B14F-4D97-AF65-F5344CB8AC3E}">
        <p14:creationId xmlns:p14="http://schemas.microsoft.com/office/powerpoint/2010/main" val="3974077099"/>
      </p:ext>
    </p:extLst>
  </p:cSld>
  <p:clrMapOvr>
    <a:masterClrMapping/>
  </p:clrMapOvr>
  <p:transition spd="slow" advTm="22149">
    <p:cover dir="r"/>
  </p:transition>
  <p:extLst>
    <p:ext uri="{E180D4A7-C9FB-4DFB-919C-405C955672EB}">
      <p14:showEvtLst xmlns:p14="http://schemas.microsoft.com/office/powerpoint/2010/main">
        <p14:playEvt time="523" objId="2"/>
        <p14:stopEvt time="21072"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After Week 1</a:t>
            </a:r>
          </a:p>
        </p:txBody>
      </p:sp>
      <p:sp>
        <p:nvSpPr>
          <p:cNvPr id="18" name="Content Placeholder 2">
            <a:extLst>
              <a:ext uri="{FF2B5EF4-FFF2-40B4-BE49-F238E27FC236}">
                <a16:creationId xmlns:a16="http://schemas.microsoft.com/office/drawing/2014/main" id="{1143B7B7-27A2-4DFA-A6B1-2D8ED1296383}"/>
              </a:ext>
            </a:extLst>
          </p:cNvPr>
          <p:cNvSpPr>
            <a:spLocks noGrp="1"/>
          </p:cNvSpPr>
          <p:nvPr>
            <p:ph idx="1"/>
          </p:nvPr>
        </p:nvSpPr>
        <p:spPr>
          <a:xfrm>
            <a:off x="1676400" y="1219200"/>
            <a:ext cx="9448800" cy="4648200"/>
          </a:xfrm>
        </p:spPr>
        <p:txBody>
          <a:bodyPr anchor="ct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President should verify that all membership applications, dues and league application has been forwarded to the appropriate local association(s) within 30 days of the start of the league.</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The league is temporarily certified for 30 days from the first day of the league.</a:t>
            </a:r>
          </a:p>
        </p:txBody>
      </p:sp>
    </p:spTree>
    <p:custDataLst>
      <p:tags r:id="rId1"/>
    </p:custDataLst>
    <p:extLst>
      <p:ext uri="{BB962C8B-B14F-4D97-AF65-F5344CB8AC3E}">
        <p14:creationId xmlns:p14="http://schemas.microsoft.com/office/powerpoint/2010/main" val="700440188"/>
      </p:ext>
    </p:extLst>
  </p:cSld>
  <p:clrMapOvr>
    <a:masterClrMapping/>
  </p:clrMapOvr>
  <p:transition spd="slow" advTm="32676">
    <p:cover dir="ld"/>
  </p:transition>
  <p:extLst>
    <p:ext uri="{E180D4A7-C9FB-4DFB-919C-405C955672EB}">
      <p14:showEvtLst xmlns:p14="http://schemas.microsoft.com/office/powerpoint/2010/main">
        <p14:playEvt time="657" objId="2"/>
        <p14:stopEvt time="32013"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E8AC98-8DC6-AD40-417A-4652F739FBE3}"/>
              </a:ext>
            </a:extLst>
          </p:cNvPr>
          <p:cNvPicPr>
            <a:picLocks noChangeAspect="1"/>
          </p:cNvPicPr>
          <p:nvPr/>
        </p:nvPicPr>
        <p:blipFill>
          <a:blip r:embed="rId2"/>
          <a:stretch>
            <a:fillRect/>
          </a:stretch>
        </p:blipFill>
        <p:spPr>
          <a:xfrm>
            <a:off x="3044536" y="968318"/>
            <a:ext cx="6102927" cy="4921363"/>
          </a:xfrm>
          <a:prstGeom prst="rect">
            <a:avLst/>
          </a:prstGeom>
          <a:ln w="57150" cmpd="thickThin">
            <a:solidFill>
              <a:srgbClr val="7F7F7F"/>
            </a:solidFill>
            <a:miter lim="800000"/>
          </a:ln>
        </p:spPr>
      </p:pic>
      <p:sp>
        <p:nvSpPr>
          <p:cNvPr id="3" name="TextBox 2">
            <a:extLst>
              <a:ext uri="{FF2B5EF4-FFF2-40B4-BE49-F238E27FC236}">
                <a16:creationId xmlns:a16="http://schemas.microsoft.com/office/drawing/2014/main" id="{0CC6BC12-27EE-D578-FE66-C6A6F4096A7C}"/>
              </a:ext>
            </a:extLst>
          </p:cNvPr>
          <p:cNvSpPr txBox="1"/>
          <p:nvPr/>
        </p:nvSpPr>
        <p:spPr>
          <a:xfrm>
            <a:off x="3576685" y="5443136"/>
            <a:ext cx="5038627" cy="369332"/>
          </a:xfrm>
          <a:prstGeom prst="rect">
            <a:avLst/>
          </a:prstGeom>
          <a:noFill/>
        </p:spPr>
        <p:txBody>
          <a:bodyPr wrap="square">
            <a:spAutoFit/>
          </a:bodyPr>
          <a:lstStyle/>
          <a:p>
            <a:r>
              <a:rPr lang="en-US" dirty="0"/>
              <a:t>https://www.youtube.com/watch?v=uMc1IpLKXd8</a:t>
            </a:r>
          </a:p>
        </p:txBody>
      </p:sp>
    </p:spTree>
    <p:extLst>
      <p:ext uri="{BB962C8B-B14F-4D97-AF65-F5344CB8AC3E}">
        <p14:creationId xmlns:p14="http://schemas.microsoft.com/office/powerpoint/2010/main" val="3156634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29AAFB-5223-4376-ADD8-F649A8FDB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1" y="810705"/>
            <a:ext cx="4724400" cy="4980495"/>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After Week 1</a:t>
            </a:r>
          </a:p>
        </p:txBody>
      </p:sp>
      <p:cxnSp>
        <p:nvCxnSpPr>
          <p:cNvPr id="12" name="Straight Arrow Connector 11">
            <a:extLst>
              <a:ext uri="{FF2B5EF4-FFF2-40B4-BE49-F238E27FC236}">
                <a16:creationId xmlns:a16="http://schemas.microsoft.com/office/drawing/2014/main" id="{A9CB8C2E-601E-4C15-858C-D956A7910BB8}"/>
              </a:ext>
            </a:extLst>
          </p:cNvPr>
          <p:cNvCxnSpPr>
            <a:cxnSpLocks/>
            <a:stCxn id="19" idx="1"/>
          </p:cNvCxnSpPr>
          <p:nvPr/>
        </p:nvCxnSpPr>
        <p:spPr>
          <a:xfrm flipH="1">
            <a:off x="4411630" y="1625782"/>
            <a:ext cx="2141569" cy="126771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7EB2EA8A-8E12-47BE-BFD9-FBF718D6CC93}"/>
              </a:ext>
            </a:extLst>
          </p:cNvPr>
          <p:cNvSpPr/>
          <p:nvPr/>
        </p:nvSpPr>
        <p:spPr>
          <a:xfrm>
            <a:off x="6438900" y="2363557"/>
            <a:ext cx="491448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Make sure e-mail addresses for all officers are entered, accurate and current.</a:t>
            </a:r>
          </a:p>
        </p:txBody>
      </p:sp>
      <p:pic>
        <p:nvPicPr>
          <p:cNvPr id="19" name="Picture 18">
            <a:extLst>
              <a:ext uri="{FF2B5EF4-FFF2-40B4-BE49-F238E27FC236}">
                <a16:creationId xmlns:a16="http://schemas.microsoft.com/office/drawing/2014/main" id="{D60575F5-FE29-4E76-A00E-C5CA55F1E152}"/>
              </a:ext>
            </a:extLst>
          </p:cNvPr>
          <p:cNvPicPr>
            <a:picLocks noChangeAspect="1"/>
          </p:cNvPicPr>
          <p:nvPr/>
        </p:nvPicPr>
        <p:blipFill>
          <a:blip r:embed="rId6"/>
          <a:stretch>
            <a:fillRect/>
          </a:stretch>
        </p:blipFill>
        <p:spPr>
          <a:xfrm>
            <a:off x="6553199" y="1019334"/>
            <a:ext cx="4476161" cy="1212896"/>
          </a:xfrm>
          <a:prstGeom prst="rect">
            <a:avLst/>
          </a:prstGeom>
          <a:ln>
            <a:solidFill>
              <a:schemeClr val="bg1">
                <a:lumMod val="50000"/>
              </a:schemeClr>
            </a:solidFill>
          </a:ln>
          <a:effectLst>
            <a:outerShdw blurRad="50800" dist="38100" dir="8100000" algn="tr" rotWithShape="0">
              <a:prstClr val="black">
                <a:alpha val="40000"/>
              </a:prstClr>
            </a:outerShdw>
          </a:effectLst>
        </p:spPr>
      </p:pic>
      <p:cxnSp>
        <p:nvCxnSpPr>
          <p:cNvPr id="20" name="Straight Arrow Connector 19">
            <a:extLst>
              <a:ext uri="{FF2B5EF4-FFF2-40B4-BE49-F238E27FC236}">
                <a16:creationId xmlns:a16="http://schemas.microsoft.com/office/drawing/2014/main" id="{2F699CCA-A681-4636-88D5-33999187E9DB}"/>
              </a:ext>
            </a:extLst>
          </p:cNvPr>
          <p:cNvCxnSpPr>
            <a:cxnSpLocks/>
            <a:stCxn id="22" idx="1"/>
          </p:cNvCxnSpPr>
          <p:nvPr/>
        </p:nvCxnSpPr>
        <p:spPr>
          <a:xfrm flipH="1">
            <a:off x="3581402" y="4216823"/>
            <a:ext cx="2971797" cy="126957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A9938E4D-B7FA-4793-8C29-94116DDC80D3}"/>
              </a:ext>
            </a:extLst>
          </p:cNvPr>
          <p:cNvSpPr/>
          <p:nvPr/>
        </p:nvSpPr>
        <p:spPr>
          <a:xfrm>
            <a:off x="6445599" y="4769309"/>
            <a:ext cx="422240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league president must sign the application.</a:t>
            </a:r>
          </a:p>
        </p:txBody>
      </p:sp>
      <p:pic>
        <p:nvPicPr>
          <p:cNvPr id="22" name="Picture 21">
            <a:extLst>
              <a:ext uri="{FF2B5EF4-FFF2-40B4-BE49-F238E27FC236}">
                <a16:creationId xmlns:a16="http://schemas.microsoft.com/office/drawing/2014/main" id="{A9FCD132-F6AB-46FB-8F32-CC48AE17B915}"/>
              </a:ext>
            </a:extLst>
          </p:cNvPr>
          <p:cNvPicPr>
            <a:picLocks noChangeAspect="1"/>
          </p:cNvPicPr>
          <p:nvPr/>
        </p:nvPicPr>
        <p:blipFill>
          <a:blip r:embed="rId7"/>
          <a:stretch>
            <a:fillRect/>
          </a:stretch>
        </p:blipFill>
        <p:spPr>
          <a:xfrm>
            <a:off x="6553199" y="3801324"/>
            <a:ext cx="5076307" cy="830997"/>
          </a:xfrm>
          <a:prstGeom prst="rect">
            <a:avLst/>
          </a:prstGeom>
          <a:ln>
            <a:solidFill>
              <a:schemeClr val="bg1">
                <a:lumMod val="50000"/>
              </a:schemeClr>
            </a:solid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1538925568"/>
      </p:ext>
    </p:extLst>
  </p:cSld>
  <p:clrMapOvr>
    <a:masterClrMapping/>
  </p:clrMapOvr>
  <p:transition spd="slow" advTm="27933">
    <p:cover dir="ld"/>
  </p:transition>
  <p:extLst>
    <p:ext uri="{E180D4A7-C9FB-4DFB-919C-405C955672EB}">
      <p14:showEvtLst xmlns:p14="http://schemas.microsoft.com/office/powerpoint/2010/main">
        <p14:playEvt time="772" objId="3"/>
        <p14:stopEvt time="26781"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Prize List</a:t>
            </a:r>
          </a:p>
        </p:txBody>
      </p:sp>
      <p:pic>
        <p:nvPicPr>
          <p:cNvPr id="13" name="PPTShape_1">
            <a:extLst>
              <a:ext uri="{FF2B5EF4-FFF2-40B4-BE49-F238E27FC236}">
                <a16:creationId xmlns:a16="http://schemas.microsoft.com/office/drawing/2014/main" id="{7CBD39AF-A2E2-4D93-A28C-CE4CCDA1F8B1}"/>
              </a:ext>
            </a:extLst>
          </p:cNvPr>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066800" y="1778920"/>
            <a:ext cx="2667000" cy="3833344"/>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4" name="TextBox 13">
            <a:extLst>
              <a:ext uri="{FF2B5EF4-FFF2-40B4-BE49-F238E27FC236}">
                <a16:creationId xmlns:a16="http://schemas.microsoft.com/office/drawing/2014/main" id="{A212BE06-27D6-438A-BECE-15E034AFF686}"/>
              </a:ext>
            </a:extLst>
          </p:cNvPr>
          <p:cNvSpPr txBox="1"/>
          <p:nvPr/>
        </p:nvSpPr>
        <p:spPr>
          <a:xfrm>
            <a:off x="4038600" y="1473018"/>
            <a:ext cx="3244354" cy="3911963"/>
          </a:xfrm>
          <a:prstGeom prst="rect">
            <a:avLst/>
          </a:prstGeom>
        </p:spPr>
        <p:txBody>
          <a:bodyPr vert="horz" wrap="square" lIns="91440" tIns="45720" rIns="91440" bIns="45720" rtlCol="0" anchor="ctr">
            <a:norm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Prize list must be presented by the fifth week.</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President is responsible for appointing a prize committee.</a:t>
            </a:r>
          </a:p>
        </p:txBody>
      </p:sp>
      <p:pic>
        <p:nvPicPr>
          <p:cNvPr id="15" name="Picture 3">
            <a:extLst>
              <a:ext uri="{FF2B5EF4-FFF2-40B4-BE49-F238E27FC236}">
                <a16:creationId xmlns:a16="http://schemas.microsoft.com/office/drawing/2014/main" id="{1AE2C1AA-82E8-44A3-8880-638741690770}"/>
              </a:ext>
            </a:extLst>
          </p:cNvPr>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7467600" y="2057400"/>
            <a:ext cx="4311974" cy="3003189"/>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6" name="TextBox 15">
            <a:extLst>
              <a:ext uri="{FF2B5EF4-FFF2-40B4-BE49-F238E27FC236}">
                <a16:creationId xmlns:a16="http://schemas.microsoft.com/office/drawing/2014/main" id="{A78A0B50-FC7B-469B-AA06-DC0A5B9F3891}"/>
              </a:ext>
            </a:extLst>
          </p:cNvPr>
          <p:cNvSpPr txBox="1"/>
          <p:nvPr/>
        </p:nvSpPr>
        <p:spPr>
          <a:xfrm>
            <a:off x="1638300" y="1295400"/>
            <a:ext cx="1524000" cy="60960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Prize list A</a:t>
            </a:r>
            <a:endPar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99479813-1897-47FB-839D-5862C778D540}"/>
              </a:ext>
            </a:extLst>
          </p:cNvPr>
          <p:cNvSpPr txBox="1"/>
          <p:nvPr/>
        </p:nvSpPr>
        <p:spPr>
          <a:xfrm>
            <a:off x="8823487" y="1578077"/>
            <a:ext cx="1600200" cy="609600"/>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Prize list B</a:t>
            </a:r>
            <a:endPar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84479554"/>
      </p:ext>
    </p:extLst>
  </p:cSld>
  <p:clrMapOvr>
    <a:masterClrMapping/>
  </p:clrMapOvr>
  <p:transition spd="slow" advTm="21625">
    <p:cover dir="ld"/>
  </p:transition>
  <p:extLst>
    <p:ext uri="{E180D4A7-C9FB-4DFB-919C-405C955672EB}">
      <p14:showEvtLst xmlns:p14="http://schemas.microsoft.com/office/powerpoint/2010/main">
        <p14:playEvt time="432" objId="3"/>
        <p14:stopEvt time="20652"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Prize List</a:t>
            </a:r>
          </a:p>
        </p:txBody>
      </p:sp>
      <p:pic>
        <p:nvPicPr>
          <p:cNvPr id="9" name="PPTShape_1">
            <a:extLst>
              <a:ext uri="{FF2B5EF4-FFF2-40B4-BE49-F238E27FC236}">
                <a16:creationId xmlns:a16="http://schemas.microsoft.com/office/drawing/2014/main" id="{131EC2AF-6145-46D3-9C99-D60B7965B058}"/>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l="2220" t="3377" b="5497"/>
          <a:stretch/>
        </p:blipFill>
        <p:spPr bwMode="auto">
          <a:xfrm>
            <a:off x="1752600" y="1143000"/>
            <a:ext cx="3581400" cy="4797334"/>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0" name="TextBox 9">
            <a:extLst>
              <a:ext uri="{FF2B5EF4-FFF2-40B4-BE49-F238E27FC236}">
                <a16:creationId xmlns:a16="http://schemas.microsoft.com/office/drawing/2014/main" id="{4FCDEB03-F50F-4E3D-B221-C8589ADFB238}"/>
              </a:ext>
            </a:extLst>
          </p:cNvPr>
          <p:cNvSpPr txBox="1"/>
          <p:nvPr/>
        </p:nvSpPr>
        <p:spPr>
          <a:xfrm>
            <a:off x="5715000" y="1752600"/>
            <a:ext cx="5486400" cy="2895600"/>
          </a:xfrm>
          <a:prstGeom prst="rect">
            <a:avLst/>
          </a:prstGeom>
        </p:spPr>
        <p:txBody>
          <a:bodyPr vert="horz" wrap="square" lIns="91440" tIns="45720" rIns="91440" bIns="45720" rtlCol="0" anchor="ctr">
            <a:norm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Winning prize list must receive a majority of the votes cast</a:t>
            </a: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p>
        </p:txBody>
      </p:sp>
      <p:sp>
        <p:nvSpPr>
          <p:cNvPr id="11" name="TextBox 10">
            <a:extLst>
              <a:ext uri="{FF2B5EF4-FFF2-40B4-BE49-F238E27FC236}">
                <a16:creationId xmlns:a16="http://schemas.microsoft.com/office/drawing/2014/main" id="{AA6C3D2F-B55F-42FC-A0DA-4A9F7B635621}"/>
              </a:ext>
            </a:extLst>
          </p:cNvPr>
          <p:cNvSpPr txBox="1"/>
          <p:nvPr/>
        </p:nvSpPr>
        <p:spPr>
          <a:xfrm rot="19579848">
            <a:off x="1921747" y="2676655"/>
            <a:ext cx="3243107" cy="6096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Prize List A WINS!</a:t>
            </a:r>
          </a:p>
        </p:txBody>
      </p:sp>
    </p:spTree>
    <p:custDataLst>
      <p:tags r:id="rId1"/>
    </p:custDataLst>
    <p:extLst>
      <p:ext uri="{BB962C8B-B14F-4D97-AF65-F5344CB8AC3E}">
        <p14:creationId xmlns:p14="http://schemas.microsoft.com/office/powerpoint/2010/main" val="539531572"/>
      </p:ext>
    </p:extLst>
  </p:cSld>
  <p:clrMapOvr>
    <a:masterClrMapping/>
  </p:clrMapOvr>
  <p:transition spd="slow" advTm="24636">
    <p:cover dir="ld"/>
  </p:transition>
  <p:extLst>
    <p:ext uri="{E180D4A7-C9FB-4DFB-919C-405C955672EB}">
      <p14:showEvtLst xmlns:p14="http://schemas.microsoft.com/office/powerpoint/2010/main">
        <p14:playEvt time="420" objId="12"/>
        <p14:stopEvt time="23634" objId="1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1981200" y="2057401"/>
            <a:ext cx="78486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Financial</a:t>
            </a:r>
          </a:p>
        </p:txBody>
      </p:sp>
      <p:sp>
        <p:nvSpPr>
          <p:cNvPr id="5" name="Rectangle 4">
            <a:extLst>
              <a:ext uri="{FF2B5EF4-FFF2-40B4-BE49-F238E27FC236}">
                <a16:creationId xmlns:a16="http://schemas.microsoft.com/office/drawing/2014/main" id="{073C1485-9B85-4462-97CB-B986442777C3}"/>
              </a:ext>
            </a:extLst>
          </p:cNvPr>
          <p:cNvSpPr/>
          <p:nvPr/>
        </p:nvSpPr>
        <p:spPr>
          <a:xfrm>
            <a:off x="1981200" y="3073064"/>
            <a:ext cx="9035016"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Responsibilities</a:t>
            </a:r>
          </a:p>
        </p:txBody>
      </p:sp>
      <p:pic>
        <p:nvPicPr>
          <p:cNvPr id="6" name="Picture 5">
            <a:extLst>
              <a:ext uri="{FF2B5EF4-FFF2-40B4-BE49-F238E27FC236}">
                <a16:creationId xmlns:a16="http://schemas.microsoft.com/office/drawing/2014/main" id="{B1F27372-F294-4D3E-8C67-586D764AD2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2059237"/>
            <a:ext cx="994708" cy="994708"/>
          </a:xfrm>
          <a:prstGeom prst="rect">
            <a:avLst/>
          </a:prstGeom>
        </p:spPr>
      </p:pic>
    </p:spTree>
    <p:custDataLst>
      <p:tags r:id="rId1"/>
    </p:custDataLst>
    <p:extLst>
      <p:ext uri="{BB962C8B-B14F-4D97-AF65-F5344CB8AC3E}">
        <p14:creationId xmlns:p14="http://schemas.microsoft.com/office/powerpoint/2010/main" val="4224970000"/>
      </p:ext>
    </p:extLst>
  </p:cSld>
  <p:clrMapOvr>
    <a:masterClrMapping/>
  </p:clrMapOvr>
  <p:transition spd="slow" advTm="3808">
    <p:cover dir="ru"/>
  </p:transition>
  <p:extLst>
    <p:ext uri="{E180D4A7-C9FB-4DFB-919C-405C955672EB}">
      <p14:showEvtLst xmlns:p14="http://schemas.microsoft.com/office/powerpoint/2010/main">
        <p14:playEvt time="511" objId="2"/>
        <p14:stopEvt time="2532"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Weekly Responsibilities</a:t>
            </a:r>
          </a:p>
        </p:txBody>
      </p:sp>
      <p:sp>
        <p:nvSpPr>
          <p:cNvPr id="14" name="Content Placeholder 2">
            <a:extLst>
              <a:ext uri="{FF2B5EF4-FFF2-40B4-BE49-F238E27FC236}">
                <a16:creationId xmlns:a16="http://schemas.microsoft.com/office/drawing/2014/main" id="{B4BDC7D7-1CA9-4A3E-9A33-06691F60E3CE}"/>
              </a:ext>
            </a:extLst>
          </p:cNvPr>
          <p:cNvSpPr>
            <a:spLocks noGrp="1"/>
          </p:cNvSpPr>
          <p:nvPr>
            <p:ph idx="1"/>
          </p:nvPr>
        </p:nvSpPr>
        <p:spPr>
          <a:xfrm>
            <a:off x="990600" y="1143000"/>
            <a:ext cx="7511902" cy="4648200"/>
          </a:xfrm>
        </p:spPr>
        <p:txBody>
          <a:bodyPr anchor="ctr">
            <a:normAutofit/>
          </a:bodyPr>
          <a:lstStyle/>
          <a:p>
            <a:pPr marL="0" indent="0">
              <a:buNone/>
            </a:pPr>
            <a:r>
              <a:rPr lang="en-US" sz="2800" dirty="0">
                <a:latin typeface="Verdana" panose="020B0604030504040204" pitchFamily="34" charset="0"/>
                <a:ea typeface="Verdana" panose="020B0604030504040204" pitchFamily="34" charset="0"/>
                <a:cs typeface="Verdana" panose="020B0604030504040204" pitchFamily="34" charset="0"/>
              </a:rPr>
              <a:t>The president should verify weekly that the treasurer is: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2800" dirty="0">
                <a:latin typeface="Verdana" panose="020B0604030504040204" pitchFamily="34" charset="0"/>
                <a:ea typeface="Verdana" panose="020B0604030504040204" pitchFamily="34" charset="0"/>
                <a:cs typeface="Verdana" panose="020B0604030504040204" pitchFamily="34" charset="0"/>
              </a:rPr>
              <a:t>Collecting the appropriate league fees.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2800" dirty="0">
                <a:latin typeface="Verdana" panose="020B0604030504040204" pitchFamily="34" charset="0"/>
                <a:ea typeface="Verdana" panose="020B0604030504040204" pitchFamily="34" charset="0"/>
                <a:cs typeface="Verdana" panose="020B0604030504040204" pitchFamily="34" charset="0"/>
              </a:rPr>
              <a:t>Making deposits within 7 days.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2800" dirty="0">
                <a:latin typeface="Verdana" panose="020B0604030504040204" pitchFamily="34" charset="0"/>
                <a:ea typeface="Verdana" panose="020B0604030504040204" pitchFamily="34" charset="0"/>
                <a:cs typeface="Verdana" panose="020B0604030504040204" pitchFamily="34" charset="0"/>
              </a:rPr>
              <a:t>Paying any bills including lineage to the bowling center.</a:t>
            </a:r>
          </a:p>
        </p:txBody>
      </p:sp>
      <p:pic>
        <p:nvPicPr>
          <p:cNvPr id="15" name="PPTShape_0">
            <a:extLst>
              <a:ext uri="{FF2B5EF4-FFF2-40B4-BE49-F238E27FC236}">
                <a16:creationId xmlns:a16="http://schemas.microsoft.com/office/drawing/2014/main" id="{94E60B36-967D-4514-AFFF-4C36AD2BC6AB}"/>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8796115" y="3641788"/>
            <a:ext cx="1908323" cy="15266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1C74C31-EA05-490C-B2EA-14A74E6A80F9}"/>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8683477" y="1689554"/>
            <a:ext cx="2133600" cy="16552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430331213"/>
      </p:ext>
    </p:extLst>
  </p:cSld>
  <p:clrMapOvr>
    <a:masterClrMapping/>
  </p:clrMapOvr>
  <p:transition spd="slow" advTm="13711">
    <p:cover dir="ld"/>
  </p:transition>
  <p:extLst>
    <p:ext uri="{E180D4A7-C9FB-4DFB-919C-405C955672EB}">
      <p14:showEvtLst xmlns:p14="http://schemas.microsoft.com/office/powerpoint/2010/main">
        <p14:playEvt time="494" objId="2"/>
        <p14:stopEvt time="12966"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Monthly Verification</a:t>
            </a:r>
          </a:p>
        </p:txBody>
      </p:sp>
      <p:pic>
        <p:nvPicPr>
          <p:cNvPr id="5" name="Picture 4">
            <a:extLst>
              <a:ext uri="{FF2B5EF4-FFF2-40B4-BE49-F238E27FC236}">
                <a16:creationId xmlns:a16="http://schemas.microsoft.com/office/drawing/2014/main" id="{1E411C79-D53E-40A7-A09D-862CBAB95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132" y="816817"/>
            <a:ext cx="5047268" cy="5235191"/>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CC18729B-EEF5-469A-A609-EB86BDCB9664}"/>
              </a:ext>
            </a:extLst>
          </p:cNvPr>
          <p:cNvSpPr txBox="1"/>
          <p:nvPr/>
        </p:nvSpPr>
        <p:spPr>
          <a:xfrm>
            <a:off x="5867400" y="1685835"/>
            <a:ext cx="5410200" cy="3486329"/>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ts val="305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While the treasurer is responsible for properly handling the funds, it is the president’s responsibility to ensure the money is where it is supposed to be by verifying the account monthly.</a:t>
            </a:r>
          </a:p>
        </p:txBody>
      </p:sp>
    </p:spTree>
    <p:custDataLst>
      <p:tags r:id="rId1"/>
    </p:custDataLst>
    <p:extLst>
      <p:ext uri="{BB962C8B-B14F-4D97-AF65-F5344CB8AC3E}">
        <p14:creationId xmlns:p14="http://schemas.microsoft.com/office/powerpoint/2010/main" val="3097327307"/>
      </p:ext>
    </p:extLst>
  </p:cSld>
  <p:clrMapOvr>
    <a:masterClrMapping/>
  </p:clrMapOvr>
  <p:transition spd="slow" advTm="40450">
    <p:cover dir="lu"/>
  </p:transition>
  <p:extLst>
    <p:ext uri="{E180D4A7-C9FB-4DFB-919C-405C955672EB}">
      <p14:showEvtLst xmlns:p14="http://schemas.microsoft.com/office/powerpoint/2010/main">
        <p14:playEvt time="584" objId="7"/>
        <p14:stopEvt time="39833" objId="7"/>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Monthly Verification</a:t>
            </a:r>
          </a:p>
        </p:txBody>
      </p:sp>
      <p:sp>
        <p:nvSpPr>
          <p:cNvPr id="8" name="Content Placeholder 2">
            <a:extLst>
              <a:ext uri="{FF2B5EF4-FFF2-40B4-BE49-F238E27FC236}">
                <a16:creationId xmlns:a16="http://schemas.microsoft.com/office/drawing/2014/main" id="{4E1376AA-BE76-49B9-926B-348E208886BC}"/>
              </a:ext>
            </a:extLst>
          </p:cNvPr>
          <p:cNvSpPr>
            <a:spLocks noGrp="1"/>
          </p:cNvSpPr>
          <p:nvPr>
            <p:ph idx="1"/>
          </p:nvPr>
        </p:nvSpPr>
        <p:spPr>
          <a:xfrm>
            <a:off x="2057400" y="1371600"/>
            <a:ext cx="9334500" cy="4648200"/>
          </a:xfrm>
        </p:spPr>
        <p:txBody>
          <a:bodyPr anchor="ct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When verifying take the following into consideration:</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The center may only charge by actual number of bowlers.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Absentees and vacancies.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Bowlers may pay weekly or monthly.</a:t>
            </a:r>
          </a:p>
        </p:txBody>
      </p:sp>
    </p:spTree>
    <p:custDataLst>
      <p:tags r:id="rId1"/>
    </p:custDataLst>
    <p:extLst>
      <p:ext uri="{BB962C8B-B14F-4D97-AF65-F5344CB8AC3E}">
        <p14:creationId xmlns:p14="http://schemas.microsoft.com/office/powerpoint/2010/main" val="160665540"/>
      </p:ext>
    </p:extLst>
  </p:cSld>
  <p:clrMapOvr>
    <a:masterClrMapping/>
  </p:clrMapOvr>
  <p:transition spd="slow" advTm="32811">
    <p:cover dir="lu"/>
  </p:transition>
  <p:extLst>
    <p:ext uri="{E180D4A7-C9FB-4DFB-919C-405C955672EB}">
      <p14:showEvtLst xmlns:p14="http://schemas.microsoft.com/office/powerpoint/2010/main">
        <p14:playEvt time="468" objId="2"/>
        <p14:stopEvt time="31853"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1219200" y="0"/>
            <a:ext cx="10515600" cy="1143000"/>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Bonding, Burglary &amp; Hold-up Insurance</a:t>
            </a:r>
          </a:p>
        </p:txBody>
      </p:sp>
      <p:sp>
        <p:nvSpPr>
          <p:cNvPr id="10" name="Content Placeholder 2">
            <a:extLst>
              <a:ext uri="{FF2B5EF4-FFF2-40B4-BE49-F238E27FC236}">
                <a16:creationId xmlns:a16="http://schemas.microsoft.com/office/drawing/2014/main" id="{C53AF5E6-A38D-4227-9AF0-E1777B68536C}"/>
              </a:ext>
            </a:extLst>
          </p:cNvPr>
          <p:cNvSpPr>
            <a:spLocks noGrp="1"/>
          </p:cNvSpPr>
          <p:nvPr>
            <p:ph idx="1"/>
          </p:nvPr>
        </p:nvSpPr>
        <p:spPr>
          <a:xfrm>
            <a:off x="1752600" y="1295400"/>
            <a:ext cx="6248400" cy="4648200"/>
          </a:xfrm>
        </p:spPr>
        <p:txBody>
          <a:bodyPr anchor="ct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USBC leagues are protected for up to $10,000 in misused funds provided bonding requirements are met.</a:t>
            </a:r>
          </a:p>
        </p:txBody>
      </p:sp>
      <p:pic>
        <p:nvPicPr>
          <p:cNvPr id="11" name="PPTShape_1" descr="C:\Documents and Settings\bbrose\Local Settings\Temporary Internet Files\Content.IE5\U5BU0PHC\MC900287156[1].wmf">
            <a:extLst>
              <a:ext uri="{FF2B5EF4-FFF2-40B4-BE49-F238E27FC236}">
                <a16:creationId xmlns:a16="http://schemas.microsoft.com/office/drawing/2014/main" id="{AF18D77B-9BA6-4B93-8B12-108044739226}"/>
              </a:ext>
            </a:extLst>
          </p:cNvPr>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1295400"/>
            <a:ext cx="3352800" cy="40088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235897"/>
      </p:ext>
    </p:extLst>
  </p:cSld>
  <p:clrMapOvr>
    <a:masterClrMapping/>
  </p:clrMapOvr>
  <p:transition spd="slow" advTm="32310">
    <p:cover dir="rd"/>
  </p:transition>
  <p:extLst>
    <p:ext uri="{E180D4A7-C9FB-4DFB-919C-405C955672EB}">
      <p14:showEvtLst xmlns:p14="http://schemas.microsoft.com/office/powerpoint/2010/main">
        <p14:playEvt time="557" objId="2"/>
        <p14:stopEvt time="31431"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1219200" y="0"/>
            <a:ext cx="10515600" cy="1143000"/>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Bonding, Burglary &amp; Hold-up Insurance</a:t>
            </a:r>
          </a:p>
        </p:txBody>
      </p:sp>
      <p:sp>
        <p:nvSpPr>
          <p:cNvPr id="8" name="Content Placeholder 2">
            <a:extLst>
              <a:ext uri="{FF2B5EF4-FFF2-40B4-BE49-F238E27FC236}">
                <a16:creationId xmlns:a16="http://schemas.microsoft.com/office/drawing/2014/main" id="{6A111CEF-83F6-4FA6-BF18-F1F1E3A18F6B}"/>
              </a:ext>
            </a:extLst>
          </p:cNvPr>
          <p:cNvSpPr>
            <a:spLocks noGrp="1"/>
          </p:cNvSpPr>
          <p:nvPr>
            <p:ph idx="1"/>
          </p:nvPr>
        </p:nvSpPr>
        <p:spPr>
          <a:xfrm>
            <a:off x="1524000" y="1524000"/>
            <a:ext cx="7315200" cy="4648200"/>
          </a:xfrm>
        </p:spPr>
        <p:txBody>
          <a:bodyPr anchor="ct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Funds are also insured against loss by burglary or holdup by violence or the threat of violence.</a:t>
            </a:r>
          </a:p>
        </p:txBody>
      </p:sp>
      <p:pic>
        <p:nvPicPr>
          <p:cNvPr id="9" name="PPTShape_1" descr="C:\Documents and Settings\bbrose\Local Settings\Temporary Internet Files\Content.IE5\C58BCSNX\MC900250734[1].wmf">
            <a:extLst>
              <a:ext uri="{FF2B5EF4-FFF2-40B4-BE49-F238E27FC236}">
                <a16:creationId xmlns:a16="http://schemas.microsoft.com/office/drawing/2014/main" id="{972DA05F-9AA7-4714-80CE-C38C59FDF9F6}"/>
              </a:ext>
            </a:extLst>
          </p:cNvPr>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8229600" y="1524000"/>
            <a:ext cx="2336800" cy="27257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61172506"/>
      </p:ext>
    </p:extLst>
  </p:cSld>
  <p:clrMapOvr>
    <a:masterClrMapping/>
  </p:clrMapOvr>
  <p:transition spd="slow" advTm="19054">
    <p:cover dir="rd"/>
  </p:transition>
  <p:extLst>
    <p:ext uri="{E180D4A7-C9FB-4DFB-919C-405C955672EB}">
      <p14:showEvtLst xmlns:p14="http://schemas.microsoft.com/office/powerpoint/2010/main">
        <p14:playEvt time="531" objId="5"/>
        <p14:stopEvt time="18300" objId="5"/>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1219200" y="0"/>
            <a:ext cx="10515600" cy="1143000"/>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Bonding, Burglary &amp; Hold-up Insurance</a:t>
            </a:r>
          </a:p>
        </p:txBody>
      </p:sp>
      <p:sp>
        <p:nvSpPr>
          <p:cNvPr id="10" name="TextBox 9">
            <a:extLst>
              <a:ext uri="{FF2B5EF4-FFF2-40B4-BE49-F238E27FC236}">
                <a16:creationId xmlns:a16="http://schemas.microsoft.com/office/drawing/2014/main" id="{16AA49D6-960B-47D6-89F7-AC63A0CE6A72}"/>
              </a:ext>
            </a:extLst>
          </p:cNvPr>
          <p:cNvSpPr txBox="1"/>
          <p:nvPr/>
        </p:nvSpPr>
        <p:spPr>
          <a:xfrm>
            <a:off x="1828800" y="1752600"/>
            <a:ext cx="9867900" cy="762000"/>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USBC Burglary and Holdup insurance covers:</a:t>
            </a:r>
          </a:p>
        </p:txBody>
      </p:sp>
      <p:sp>
        <p:nvSpPr>
          <p:cNvPr id="15" name="Content Placeholder 2">
            <a:extLst>
              <a:ext uri="{FF2B5EF4-FFF2-40B4-BE49-F238E27FC236}">
                <a16:creationId xmlns:a16="http://schemas.microsoft.com/office/drawing/2014/main" id="{B8918A86-FEF9-46BD-AA92-8A2F47D7BC0E}"/>
              </a:ext>
            </a:extLst>
          </p:cNvPr>
          <p:cNvSpPr>
            <a:spLocks noGrp="1"/>
          </p:cNvSpPr>
          <p:nvPr>
            <p:ph idx="1"/>
          </p:nvPr>
        </p:nvSpPr>
        <p:spPr>
          <a:xfrm>
            <a:off x="1833716" y="2755308"/>
            <a:ext cx="9448800" cy="3122105"/>
          </a:xfrm>
        </p:spPr>
        <p:txBody>
          <a:bodyP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Deposits</a:t>
            </a:r>
          </a:p>
          <a:p>
            <a:r>
              <a:rPr lang="en-US" dirty="0">
                <a:latin typeface="Verdana" panose="020B0604030504040204" pitchFamily="34" charset="0"/>
                <a:ea typeface="Verdana" panose="020B0604030504040204" pitchFamily="34" charset="0"/>
                <a:cs typeface="Verdana" panose="020B0604030504040204" pitchFamily="34" charset="0"/>
              </a:rPr>
              <a:t>One week’s receipts with a limit of $2000.</a:t>
            </a:r>
          </a:p>
          <a:p>
            <a:pPr marL="0" indent="0">
              <a:buNone/>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Withdrawals</a:t>
            </a:r>
          </a:p>
          <a:p>
            <a:r>
              <a:rPr lang="en-US" dirty="0">
                <a:latin typeface="Verdana" panose="020B0604030504040204" pitchFamily="34" charset="0"/>
                <a:ea typeface="Verdana" panose="020B0604030504040204" pitchFamily="34" charset="0"/>
                <a:cs typeface="Verdana" panose="020B0604030504040204" pitchFamily="34" charset="0"/>
              </a:rPr>
              <a:t>Not to exceed $10,000 at any one time.</a:t>
            </a:r>
          </a:p>
        </p:txBody>
      </p:sp>
    </p:spTree>
    <p:custDataLst>
      <p:tags r:id="rId1"/>
    </p:custDataLst>
    <p:extLst>
      <p:ext uri="{BB962C8B-B14F-4D97-AF65-F5344CB8AC3E}">
        <p14:creationId xmlns:p14="http://schemas.microsoft.com/office/powerpoint/2010/main" val="2424445146"/>
      </p:ext>
    </p:extLst>
  </p:cSld>
  <p:clrMapOvr>
    <a:masterClrMapping/>
  </p:clrMapOvr>
  <p:transition spd="slow" advTm="39255">
    <p:cover dir="rd"/>
  </p:transition>
  <p:extLst>
    <p:ext uri="{E180D4A7-C9FB-4DFB-919C-405C955672EB}">
      <p14:showEvtLst xmlns:p14="http://schemas.microsoft.com/office/powerpoint/2010/main">
        <p14:playEvt time="489" objId="4"/>
        <p14:stopEvt time="38467"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77EB60-E687-41B8-A622-A28AA38FEA00}"/>
              </a:ext>
            </a:extLst>
          </p:cNvPr>
          <p:cNvSpPr/>
          <p:nvPr/>
        </p:nvSpPr>
        <p:spPr>
          <a:xfrm>
            <a:off x="1600200" y="2026446"/>
            <a:ext cx="94869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League President</a:t>
            </a:r>
          </a:p>
        </p:txBody>
      </p:sp>
      <p:sp>
        <p:nvSpPr>
          <p:cNvPr id="9" name="Rectangle 8">
            <a:extLst>
              <a:ext uri="{FF2B5EF4-FFF2-40B4-BE49-F238E27FC236}">
                <a16:creationId xmlns:a16="http://schemas.microsoft.com/office/drawing/2014/main" id="{99EBFE5B-2DE7-4718-B82D-55D006E3F1F7}"/>
              </a:ext>
            </a:extLst>
          </p:cNvPr>
          <p:cNvSpPr/>
          <p:nvPr/>
        </p:nvSpPr>
        <p:spPr>
          <a:xfrm>
            <a:off x="4000500" y="3231691"/>
            <a:ext cx="46863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Training</a:t>
            </a:r>
          </a:p>
        </p:txBody>
      </p:sp>
    </p:spTree>
    <p:custDataLst>
      <p:tags r:id="rId1"/>
    </p:custDataLst>
    <p:extLst>
      <p:ext uri="{BB962C8B-B14F-4D97-AF65-F5344CB8AC3E}">
        <p14:creationId xmlns:p14="http://schemas.microsoft.com/office/powerpoint/2010/main" val="1270657798"/>
      </p:ext>
    </p:extLst>
  </p:cSld>
  <p:clrMapOvr>
    <a:masterClrMapping/>
  </p:clrMapOvr>
  <mc:AlternateContent xmlns:mc="http://schemas.openxmlformats.org/markup-compatibility/2006" xmlns:p14="http://schemas.microsoft.com/office/powerpoint/2010/main">
    <mc:Choice Requires="p14">
      <p:transition p14:dur="10" advTm="45120"/>
    </mc:Choice>
    <mc:Fallback xmlns="">
      <p:transition advTm="45120"/>
    </mc:Fallback>
  </mc:AlternateContent>
  <p:extLst>
    <p:ext uri="{E180D4A7-C9FB-4DFB-919C-405C955672EB}">
      <p14:showEvtLst xmlns:p14="http://schemas.microsoft.com/office/powerpoint/2010/main">
        <p14:playEvt time="1899" objId="2"/>
        <p14:stopEvt time="44091" objId="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Signatories</a:t>
            </a:r>
          </a:p>
        </p:txBody>
      </p:sp>
      <p:sp>
        <p:nvSpPr>
          <p:cNvPr id="7" name="Content Placeholder 2">
            <a:extLst>
              <a:ext uri="{FF2B5EF4-FFF2-40B4-BE49-F238E27FC236}">
                <a16:creationId xmlns:a16="http://schemas.microsoft.com/office/drawing/2014/main" id="{12CB73DF-2EF5-4FE4-905A-0923E9F59A98}"/>
              </a:ext>
            </a:extLst>
          </p:cNvPr>
          <p:cNvSpPr>
            <a:spLocks noGrp="1"/>
          </p:cNvSpPr>
          <p:nvPr>
            <p:ph idx="1"/>
          </p:nvPr>
        </p:nvSpPr>
        <p:spPr>
          <a:xfrm>
            <a:off x="1295400" y="1104900"/>
            <a:ext cx="10363200" cy="4648200"/>
          </a:xfrm>
        </p:spPr>
        <p:txBody>
          <a:bodyPr anchor="ct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Members of an immediate family include: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mothers, daughters, sisters, wives, husbands, sons, brothers, fathers, stepsisters, stepbrothers, stepmothers, stepfathers and in-laws.</a:t>
            </a:r>
          </a:p>
        </p:txBody>
      </p:sp>
    </p:spTree>
    <p:custDataLst>
      <p:tags r:id="rId1"/>
    </p:custDataLst>
    <p:extLst>
      <p:ext uri="{BB962C8B-B14F-4D97-AF65-F5344CB8AC3E}">
        <p14:creationId xmlns:p14="http://schemas.microsoft.com/office/powerpoint/2010/main" val="822074982"/>
      </p:ext>
    </p:extLst>
  </p:cSld>
  <p:clrMapOvr>
    <a:masterClrMapping/>
  </p:clrMapOvr>
  <p:transition spd="slow" advTm="14790">
    <p:cover dir="rd"/>
  </p:transition>
  <p:extLst>
    <p:ext uri="{E180D4A7-C9FB-4DFB-919C-405C955672EB}">
      <p14:showEvtLst xmlns:p14="http://schemas.microsoft.com/office/powerpoint/2010/main">
        <p14:playEvt time="480" objId="2"/>
        <p14:stopEvt time="11382"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8CD809E6-C93B-491D-9B80-9EF2BEC09841}"/>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League Account</a:t>
            </a:r>
          </a:p>
        </p:txBody>
      </p:sp>
      <p:sp>
        <p:nvSpPr>
          <p:cNvPr id="6" name="Content Placeholder 2">
            <a:extLst>
              <a:ext uri="{FF2B5EF4-FFF2-40B4-BE49-F238E27FC236}">
                <a16:creationId xmlns:a16="http://schemas.microsoft.com/office/drawing/2014/main" id="{C0C0659C-3EC9-44C2-AE87-639E1CA23256}"/>
              </a:ext>
            </a:extLst>
          </p:cNvPr>
          <p:cNvSpPr>
            <a:spLocks noGrp="1"/>
          </p:cNvSpPr>
          <p:nvPr>
            <p:ph idx="1"/>
          </p:nvPr>
        </p:nvSpPr>
        <p:spPr>
          <a:xfrm>
            <a:off x="1981200" y="1104900"/>
            <a:ext cx="9372600" cy="4648200"/>
          </a:xfrm>
        </p:spPr>
        <p:txBody>
          <a:bodyPr anchor="ct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Officers must:</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Be a minimum of 18 years of age.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Be a member of USBC.</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Not have been convicted of a felony.</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Not have misused USBC funds in the past.</a:t>
            </a:r>
          </a:p>
        </p:txBody>
      </p:sp>
    </p:spTree>
    <p:custDataLst>
      <p:tags r:id="rId1"/>
    </p:custDataLst>
    <p:extLst>
      <p:ext uri="{BB962C8B-B14F-4D97-AF65-F5344CB8AC3E}">
        <p14:creationId xmlns:p14="http://schemas.microsoft.com/office/powerpoint/2010/main" val="3766498694"/>
      </p:ext>
    </p:extLst>
  </p:cSld>
  <p:clrMapOvr>
    <a:masterClrMapping/>
  </p:clrMapOvr>
  <p:transition spd="med" advTm="19206">
    <p:pull/>
  </p:transition>
  <p:extLst>
    <p:ext uri="{E180D4A7-C9FB-4DFB-919C-405C955672EB}">
      <p14:showEvtLst xmlns:p14="http://schemas.microsoft.com/office/powerpoint/2010/main">
        <p14:playEvt time="774" objId="2"/>
        <p14:stopEvt time="18336" objId="2"/>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1600200" y="2590800"/>
            <a:ext cx="899160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Committees</a:t>
            </a:r>
          </a:p>
        </p:txBody>
      </p:sp>
    </p:spTree>
    <p:custDataLst>
      <p:tags r:id="rId1"/>
    </p:custDataLst>
    <p:extLst>
      <p:ext uri="{BB962C8B-B14F-4D97-AF65-F5344CB8AC3E}">
        <p14:creationId xmlns:p14="http://schemas.microsoft.com/office/powerpoint/2010/main" val="3234315489"/>
      </p:ext>
    </p:extLst>
  </p:cSld>
  <p:clrMapOvr>
    <a:masterClrMapping/>
  </p:clrMapOvr>
  <p:transition spd="slow" advTm="2555">
    <p:pull dir="ru"/>
  </p:transition>
  <p:extLst>
    <p:ext uri="{E180D4A7-C9FB-4DFB-919C-405C955672EB}">
      <p14:showEvtLst xmlns:p14="http://schemas.microsoft.com/office/powerpoint/2010/main">
        <p14:playEvt time="200" objId="2"/>
        <p14:stopEvt time="1459" objId="2"/>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a:bodyPr>
          <a:lstStyle/>
          <a:p>
            <a:r>
              <a:rPr lang="en-US" sz="4200" dirty="0">
                <a:latin typeface="Verdana" panose="020B0604030504040204" pitchFamily="34" charset="0"/>
                <a:ea typeface="Verdana" panose="020B0604030504040204" pitchFamily="34" charset="0"/>
                <a:cs typeface="Verdana" panose="020B0604030504040204" pitchFamily="34" charset="0"/>
              </a:rPr>
              <a:t>Committees</a:t>
            </a:r>
          </a:p>
        </p:txBody>
      </p:sp>
      <p:sp>
        <p:nvSpPr>
          <p:cNvPr id="7" name="Content Placeholder 2">
            <a:extLst>
              <a:ext uri="{FF2B5EF4-FFF2-40B4-BE49-F238E27FC236}">
                <a16:creationId xmlns:a16="http://schemas.microsoft.com/office/drawing/2014/main" id="{043B3476-0CF1-4FA4-8013-693F87A91698}"/>
              </a:ext>
            </a:extLst>
          </p:cNvPr>
          <p:cNvSpPr>
            <a:spLocks noGrp="1"/>
          </p:cNvSpPr>
          <p:nvPr>
            <p:ph idx="1"/>
          </p:nvPr>
        </p:nvSpPr>
        <p:spPr>
          <a:xfrm>
            <a:off x="990600" y="2206190"/>
            <a:ext cx="11430000" cy="3204010"/>
          </a:xfrm>
        </p:spPr>
        <p:txBody>
          <a:bodyPr anchor="ctr">
            <a:normAutofit fontScale="92500"/>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The president is responsible for appointing committees.</a:t>
            </a:r>
          </a:p>
          <a:p>
            <a:pPr marL="0" indent="0">
              <a:buNone/>
            </a:pPr>
            <a:endParaRPr lang="en-US" sz="96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The Prize and Audit Committees are mandatory.</a:t>
            </a:r>
          </a:p>
        </p:txBody>
      </p:sp>
      <p:pic>
        <p:nvPicPr>
          <p:cNvPr id="8" name="Picture 2" descr="Related image">
            <a:extLst>
              <a:ext uri="{FF2B5EF4-FFF2-40B4-BE49-F238E27FC236}">
                <a16:creationId xmlns:a16="http://schemas.microsoft.com/office/drawing/2014/main" id="{D911DC91-29D4-4F77-A47D-2A41191E08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9725" y="3124200"/>
            <a:ext cx="2038350" cy="136437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0332974"/>
      </p:ext>
    </p:extLst>
  </p:cSld>
  <p:clrMapOvr>
    <a:masterClrMapping/>
  </p:clrMapOvr>
  <p:transition spd="med" advTm="22971">
    <p:pull dir="d"/>
  </p:transition>
  <p:extLst>
    <p:ext uri="{E180D4A7-C9FB-4DFB-919C-405C955672EB}">
      <p14:showEvtLst xmlns:p14="http://schemas.microsoft.com/office/powerpoint/2010/main">
        <p14:playEvt time="670" objId="4"/>
        <p14:stopEvt time="21888" objId="4"/>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Audit Committee</a:t>
            </a:r>
          </a:p>
        </p:txBody>
      </p:sp>
      <p:pic>
        <p:nvPicPr>
          <p:cNvPr id="8" name="PPTShape_1">
            <a:extLst>
              <a:ext uri="{FF2B5EF4-FFF2-40B4-BE49-F238E27FC236}">
                <a16:creationId xmlns:a16="http://schemas.microsoft.com/office/drawing/2014/main" id="{09A039A6-CE9E-4702-8719-F2D8BA142F3F}"/>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8230226" y="2304371"/>
            <a:ext cx="2971174" cy="19800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ontent Placeholder 2">
            <a:extLst>
              <a:ext uri="{FF2B5EF4-FFF2-40B4-BE49-F238E27FC236}">
                <a16:creationId xmlns:a16="http://schemas.microsoft.com/office/drawing/2014/main" id="{C7C2F96F-49B1-464B-BBC7-60333BD87405}"/>
              </a:ext>
            </a:extLst>
          </p:cNvPr>
          <p:cNvSpPr>
            <a:spLocks noGrp="1"/>
          </p:cNvSpPr>
          <p:nvPr>
            <p:ph idx="1"/>
          </p:nvPr>
        </p:nvSpPr>
        <p:spPr>
          <a:xfrm>
            <a:off x="1219200" y="1524000"/>
            <a:ext cx="6862744" cy="4724400"/>
          </a:xfrm>
        </p:spPr>
        <p:txBody>
          <a:bodyPr anchor="ctr">
            <a:normAutofit fontScale="85000" lnSpcReduction="20000"/>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The Audit Committee must perform at least one audit no earlier than one month prior to distribution. </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Audit committee should:</a:t>
            </a:r>
          </a:p>
          <a:p>
            <a:r>
              <a:rPr lang="en-US" dirty="0">
                <a:latin typeface="Verdana" panose="020B0604030504040204" pitchFamily="34" charset="0"/>
                <a:ea typeface="Verdana" panose="020B0604030504040204" pitchFamily="34" charset="0"/>
                <a:cs typeface="Verdana" panose="020B0604030504040204" pitchFamily="34" charset="0"/>
              </a:rPr>
              <a:t>Verify receipts and amount on deposit.</a:t>
            </a:r>
          </a:p>
          <a:p>
            <a:r>
              <a:rPr lang="en-US" dirty="0">
                <a:latin typeface="Verdana" panose="020B0604030504040204" pitchFamily="34" charset="0"/>
                <a:ea typeface="Verdana" panose="020B0604030504040204" pitchFamily="34" charset="0"/>
                <a:cs typeface="Verdana" panose="020B0604030504040204" pitchFamily="34" charset="0"/>
              </a:rPr>
              <a:t>Review disbursements and ensure all checks have two signatures.</a:t>
            </a:r>
          </a:p>
          <a:p>
            <a:pPr marL="0"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Audit committee procedures and worksheet can be found in the Rules section of BOWL.com.</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2164788729"/>
      </p:ext>
    </p:extLst>
  </p:cSld>
  <p:clrMapOvr>
    <a:masterClrMapping/>
  </p:clrMapOvr>
  <p:transition spd="med" advTm="33494">
    <p:pull dir="r"/>
  </p:transition>
  <p:extLst>
    <p:ext uri="{E180D4A7-C9FB-4DFB-919C-405C955672EB}">
      <p14:showEvtLst xmlns:p14="http://schemas.microsoft.com/office/powerpoint/2010/main">
        <p14:playEvt time="845" objId="4"/>
        <p14:stopEvt time="32613" objId="4"/>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Additional Committees</a:t>
            </a:r>
          </a:p>
        </p:txBody>
      </p:sp>
      <p:sp>
        <p:nvSpPr>
          <p:cNvPr id="8" name="Content Placeholder 2">
            <a:extLst>
              <a:ext uri="{FF2B5EF4-FFF2-40B4-BE49-F238E27FC236}">
                <a16:creationId xmlns:a16="http://schemas.microsoft.com/office/drawing/2014/main" id="{ED55CEF2-D7A2-4E2C-93FA-3DA5CA3AE3DD}"/>
              </a:ext>
            </a:extLst>
          </p:cNvPr>
          <p:cNvSpPr>
            <a:spLocks noGrp="1"/>
          </p:cNvSpPr>
          <p:nvPr>
            <p:ph idx="1"/>
          </p:nvPr>
        </p:nvSpPr>
        <p:spPr>
          <a:xfrm>
            <a:off x="2438400" y="1447800"/>
            <a:ext cx="8305800" cy="4648200"/>
          </a:xfrm>
        </p:spPr>
        <p:txBody>
          <a:bodyPr anchor="ct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Additional Committees to consider:</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Awards Committee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Banquet Committee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Nominating Committee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Postponement Committee</a:t>
            </a:r>
          </a:p>
        </p:txBody>
      </p:sp>
    </p:spTree>
    <p:custDataLst>
      <p:tags r:id="rId1"/>
    </p:custDataLst>
    <p:extLst>
      <p:ext uri="{BB962C8B-B14F-4D97-AF65-F5344CB8AC3E}">
        <p14:creationId xmlns:p14="http://schemas.microsoft.com/office/powerpoint/2010/main" val="3512594932"/>
      </p:ext>
    </p:extLst>
  </p:cSld>
  <p:clrMapOvr>
    <a:masterClrMapping/>
  </p:clrMapOvr>
  <p:transition spd="med" advTm="30524">
    <p:pull dir="u"/>
  </p:transition>
  <p:extLst>
    <p:ext uri="{E180D4A7-C9FB-4DFB-919C-405C955672EB}">
      <p14:showEvtLst xmlns:p14="http://schemas.microsoft.com/office/powerpoint/2010/main">
        <p14:playEvt time="545" objId="4"/>
        <p14:stopEvt time="29604" objId="4"/>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1600200" y="2590800"/>
            <a:ext cx="8991600"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Meetings</a:t>
            </a:r>
          </a:p>
        </p:txBody>
      </p:sp>
    </p:spTree>
    <p:custDataLst>
      <p:tags r:id="rId1"/>
    </p:custDataLst>
    <p:extLst>
      <p:ext uri="{BB962C8B-B14F-4D97-AF65-F5344CB8AC3E}">
        <p14:creationId xmlns:p14="http://schemas.microsoft.com/office/powerpoint/2010/main" val="4162593696"/>
      </p:ext>
    </p:extLst>
  </p:cSld>
  <p:clrMapOvr>
    <a:masterClrMapping/>
  </p:clrMapOvr>
  <p:transition spd="slow" advTm="2647">
    <p:pull dir="ru"/>
  </p:transition>
  <p:extLst>
    <p:ext uri="{E180D4A7-C9FB-4DFB-919C-405C955672EB}">
      <p14:showEvtLst xmlns:p14="http://schemas.microsoft.com/office/powerpoint/2010/main">
        <p14:playEvt time="230" objId="3"/>
        <p14:stopEvt time="1603"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a:bodyPr>
          <a:lstStyle/>
          <a:p>
            <a:r>
              <a:rPr lang="en-US" sz="4000" dirty="0">
                <a:latin typeface="Verdana" panose="020B0604030504040204" pitchFamily="34" charset="0"/>
                <a:ea typeface="Verdana" panose="020B0604030504040204" pitchFamily="34" charset="0"/>
                <a:cs typeface="Verdana" panose="020B0604030504040204" pitchFamily="34" charset="0"/>
              </a:rPr>
              <a:t>Meeting Quorum</a:t>
            </a:r>
          </a:p>
        </p:txBody>
      </p:sp>
      <p:sp>
        <p:nvSpPr>
          <p:cNvPr id="8" name="Content Placeholder 2">
            <a:extLst>
              <a:ext uri="{FF2B5EF4-FFF2-40B4-BE49-F238E27FC236}">
                <a16:creationId xmlns:a16="http://schemas.microsoft.com/office/drawing/2014/main" id="{567DB442-98F5-4A19-B1EB-59522473D7D3}"/>
              </a:ext>
            </a:extLst>
          </p:cNvPr>
          <p:cNvSpPr>
            <a:spLocks noGrp="1"/>
          </p:cNvSpPr>
          <p:nvPr>
            <p:ph idx="1"/>
          </p:nvPr>
        </p:nvSpPr>
        <p:spPr>
          <a:xfrm>
            <a:off x="1524000" y="1219200"/>
            <a:ext cx="9563100" cy="4648200"/>
          </a:xfrm>
        </p:spPr>
        <p:txBody>
          <a:bodyPr anchor="ctr">
            <a:normAutofit fontScale="92500" lnSpcReduction="20000"/>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A Quorum Is:</a:t>
            </a:r>
          </a:p>
          <a:p>
            <a:pPr marL="0" indent="0">
              <a:buNone/>
            </a:pPr>
            <a:endParaRPr lang="en-US" sz="1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Members present for a meeting prior to the start of the season.</a:t>
            </a:r>
          </a:p>
          <a:p>
            <a:pPr marL="0"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For all other meetings a quorum is a majority of the voting body.</a:t>
            </a:r>
          </a:p>
          <a:p>
            <a:pPr marL="0"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A majority is one more than half.</a:t>
            </a:r>
          </a:p>
          <a:p>
            <a:pPr marL="0"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Example: The board of directors (captains &amp; officers) total is 24. A quorum for a board meeting is 13. </a:t>
            </a:r>
          </a:p>
        </p:txBody>
      </p:sp>
    </p:spTree>
    <p:custDataLst>
      <p:tags r:id="rId1"/>
    </p:custDataLst>
    <p:extLst>
      <p:ext uri="{BB962C8B-B14F-4D97-AF65-F5344CB8AC3E}">
        <p14:creationId xmlns:p14="http://schemas.microsoft.com/office/powerpoint/2010/main" val="4230686712"/>
      </p:ext>
    </p:extLst>
  </p:cSld>
  <p:clrMapOvr>
    <a:masterClrMapping/>
  </p:clrMapOvr>
  <p:transition spd="slow" advTm="22948">
    <p:pull dir="ld"/>
  </p:transition>
  <p:extLst>
    <p:ext uri="{E180D4A7-C9FB-4DFB-919C-405C955672EB}">
      <p14:showEvtLst xmlns:p14="http://schemas.microsoft.com/office/powerpoint/2010/main">
        <p14:playEvt time="78" objId="4"/>
        <p14:stopEvt time="21293" objId="4"/>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Meeting Agenda</a:t>
            </a:r>
          </a:p>
        </p:txBody>
      </p:sp>
      <p:sp>
        <p:nvSpPr>
          <p:cNvPr id="11" name="Rectangle 10">
            <a:extLst>
              <a:ext uri="{FF2B5EF4-FFF2-40B4-BE49-F238E27FC236}">
                <a16:creationId xmlns:a16="http://schemas.microsoft.com/office/drawing/2014/main" id="{3CB38401-2B35-404B-A89D-F2F3163E8A36}"/>
              </a:ext>
            </a:extLst>
          </p:cNvPr>
          <p:cNvSpPr/>
          <p:nvPr/>
        </p:nvSpPr>
        <p:spPr>
          <a:xfrm>
            <a:off x="2590799" y="933255"/>
            <a:ext cx="6975987" cy="4857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01F568B-2A1C-4C84-9247-86C3654C0019}"/>
              </a:ext>
            </a:extLst>
          </p:cNvPr>
          <p:cNvGrpSpPr/>
          <p:nvPr/>
        </p:nvGrpSpPr>
        <p:grpSpPr>
          <a:xfrm>
            <a:off x="2628899" y="1066799"/>
            <a:ext cx="6972301" cy="4648203"/>
            <a:chOff x="2628900" y="1905000"/>
            <a:chExt cx="6934200" cy="3810001"/>
          </a:xfrm>
        </p:grpSpPr>
        <p:pic>
          <p:nvPicPr>
            <p:cNvPr id="10" name="Picture 4">
              <a:extLst>
                <a:ext uri="{FF2B5EF4-FFF2-40B4-BE49-F238E27FC236}">
                  <a16:creationId xmlns:a16="http://schemas.microsoft.com/office/drawing/2014/main" id="{FA9267C0-C16C-48BE-A06D-57A96F765F5F}"/>
                </a:ext>
              </a:extLst>
            </p:cNvPr>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l="4041" t="6788" r="4039" b="81335"/>
            <a:stretch/>
          </p:blipFill>
          <p:spPr bwMode="auto">
            <a:xfrm>
              <a:off x="2628900" y="1905000"/>
              <a:ext cx="6934200" cy="533400"/>
            </a:xfrm>
            <a:prstGeom prst="rect">
              <a:avLst/>
            </a:prstGeom>
            <a:noFill/>
            <a:ln w="9525">
              <a:no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8" name="Picture 4">
              <a:extLst>
                <a:ext uri="{FF2B5EF4-FFF2-40B4-BE49-F238E27FC236}">
                  <a16:creationId xmlns:a16="http://schemas.microsoft.com/office/drawing/2014/main" id="{B49AE27B-6E6C-4987-B84D-DB4BFF350096}"/>
                </a:ext>
              </a:extLst>
            </p:cNvPr>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l="4041" t="22059" r="4039" b="3280"/>
            <a:stretch/>
          </p:blipFill>
          <p:spPr bwMode="auto">
            <a:xfrm>
              <a:off x="2628900" y="2362200"/>
              <a:ext cx="6934200" cy="3352801"/>
            </a:xfrm>
            <a:prstGeom prst="rect">
              <a:avLst/>
            </a:prstGeom>
            <a:noFill/>
            <a:ln w="9525">
              <a:no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spTree>
    <p:custDataLst>
      <p:tags r:id="rId1"/>
    </p:custDataLst>
    <p:extLst>
      <p:ext uri="{BB962C8B-B14F-4D97-AF65-F5344CB8AC3E}">
        <p14:creationId xmlns:p14="http://schemas.microsoft.com/office/powerpoint/2010/main" val="2771439304"/>
      </p:ext>
    </p:extLst>
  </p:cSld>
  <p:clrMapOvr>
    <a:masterClrMapping/>
  </p:clrMapOvr>
  <p:transition spd="slow" advTm="24627">
    <p:pull dir="lu"/>
  </p:transition>
  <p:extLst>
    <p:ext uri="{E180D4A7-C9FB-4DFB-919C-405C955672EB}">
      <p14:showEvtLst xmlns:p14="http://schemas.microsoft.com/office/powerpoint/2010/main">
        <p14:playEvt time="322" objId="4"/>
        <p14:stopEvt time="23612" objId="4"/>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Running a Meeting</a:t>
            </a:r>
          </a:p>
        </p:txBody>
      </p:sp>
      <p:pic>
        <p:nvPicPr>
          <p:cNvPr id="9" name="PPTShape_1" descr="C:\Documents and Settings\bbrose\Local Settings\Temporary Internet Files\Content.IE5\C58BCSNX\MC900186152[1].wmf">
            <a:extLst>
              <a:ext uri="{FF2B5EF4-FFF2-40B4-BE49-F238E27FC236}">
                <a16:creationId xmlns:a16="http://schemas.microsoft.com/office/drawing/2014/main" id="{A769A37E-3B88-48A6-8C92-F9A87A4CE97F}"/>
              </a:ext>
            </a:extLst>
          </p:cNvPr>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1500147"/>
            <a:ext cx="2781300" cy="440019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FA3C6041-6BC9-4B43-9907-533C35D36633}"/>
              </a:ext>
            </a:extLst>
          </p:cNvPr>
          <p:cNvSpPr>
            <a:spLocks noGrp="1"/>
          </p:cNvSpPr>
          <p:nvPr>
            <p:ph idx="1"/>
          </p:nvPr>
        </p:nvSpPr>
        <p:spPr>
          <a:xfrm>
            <a:off x="5867400" y="1252143"/>
            <a:ext cx="4800600" cy="4648200"/>
          </a:xfrm>
        </p:spPr>
        <p:txBody>
          <a:bodyPr anchor="ctr">
            <a:normAutofit/>
          </a:bodyPr>
          <a:lstStyle/>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Role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Minutes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Reports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Unfinished Business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New Business</a:t>
            </a:r>
          </a:p>
        </p:txBody>
      </p:sp>
    </p:spTree>
    <p:custDataLst>
      <p:tags r:id="rId1"/>
    </p:custDataLst>
    <p:extLst>
      <p:ext uri="{BB962C8B-B14F-4D97-AF65-F5344CB8AC3E}">
        <p14:creationId xmlns:p14="http://schemas.microsoft.com/office/powerpoint/2010/main" val="570984672"/>
      </p:ext>
    </p:extLst>
  </p:cSld>
  <p:clrMapOvr>
    <a:masterClrMapping/>
  </p:clrMapOvr>
  <p:transition spd="slow" advTm="16160">
    <p:pull dir="rd"/>
  </p:transition>
  <p:extLst>
    <p:ext uri="{E180D4A7-C9FB-4DFB-919C-405C955672EB}">
      <p14:showEvtLst xmlns:p14="http://schemas.microsoft.com/office/powerpoint/2010/main">
        <p14:playEvt time="267" objId="2"/>
        <p14:stopEvt time="15240"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6842BC-207C-4566-BEDE-ED977908E198}"/>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Introduction</a:t>
            </a:r>
          </a:p>
        </p:txBody>
      </p:sp>
      <p:sp>
        <p:nvSpPr>
          <p:cNvPr id="7" name="TextBox 6">
            <a:extLst>
              <a:ext uri="{FF2B5EF4-FFF2-40B4-BE49-F238E27FC236}">
                <a16:creationId xmlns:a16="http://schemas.microsoft.com/office/drawing/2014/main" id="{2FA6DEEF-4AEA-42FE-8F00-0158EB857B80}"/>
              </a:ext>
            </a:extLst>
          </p:cNvPr>
          <p:cNvSpPr txBox="1"/>
          <p:nvPr/>
        </p:nvSpPr>
        <p:spPr>
          <a:xfrm>
            <a:off x="2590800" y="1676400"/>
            <a:ext cx="87630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This lesson is broken into six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Organizing Leagues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Keep the League Rolling</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Committees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Financial Responsibilities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Meetings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Season Wrap-Up</a:t>
            </a:r>
          </a:p>
        </p:txBody>
      </p:sp>
    </p:spTree>
    <p:custDataLst>
      <p:tags r:id="rId1"/>
    </p:custDataLst>
    <p:extLst>
      <p:ext uri="{BB962C8B-B14F-4D97-AF65-F5344CB8AC3E}">
        <p14:creationId xmlns:p14="http://schemas.microsoft.com/office/powerpoint/2010/main" val="1476703811"/>
      </p:ext>
    </p:extLst>
  </p:cSld>
  <p:clrMapOvr>
    <a:masterClrMapping/>
  </p:clrMapOvr>
  <p:transition spd="slow" advTm="12329">
    <p:cover/>
  </p:transition>
  <p:extLst>
    <p:ext uri="{E180D4A7-C9FB-4DFB-919C-405C955672EB}">
      <p14:showEvtLst xmlns:p14="http://schemas.microsoft.com/office/powerpoint/2010/main">
        <p14:playEvt time="671" objId="2"/>
        <p14:stopEvt time="11716" objId="2"/>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Voting</a:t>
            </a:r>
          </a:p>
        </p:txBody>
      </p:sp>
      <p:sp>
        <p:nvSpPr>
          <p:cNvPr id="8" name="Content Placeholder 2">
            <a:extLst>
              <a:ext uri="{FF2B5EF4-FFF2-40B4-BE49-F238E27FC236}">
                <a16:creationId xmlns:a16="http://schemas.microsoft.com/office/drawing/2014/main" id="{5EEF35AD-76BD-4D6C-9C8B-AF05350E9A68}"/>
              </a:ext>
            </a:extLst>
          </p:cNvPr>
          <p:cNvSpPr>
            <a:spLocks noGrp="1"/>
          </p:cNvSpPr>
          <p:nvPr>
            <p:ph idx="1"/>
          </p:nvPr>
        </p:nvSpPr>
        <p:spPr>
          <a:xfrm>
            <a:off x="1524000" y="1447800"/>
            <a:ext cx="9677400" cy="4648200"/>
          </a:xfrm>
        </p:spPr>
        <p:txBody>
          <a:bodyPr anchor="ct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A league has the following options once a motion is made and seconded.  In taking the vote the league has the following options: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Voice vote.</a:t>
            </a:r>
          </a:p>
          <a:p>
            <a:r>
              <a:rPr lang="en-US" dirty="0">
                <a:latin typeface="Verdana" panose="020B0604030504040204" pitchFamily="34" charset="0"/>
                <a:ea typeface="Verdana" panose="020B0604030504040204" pitchFamily="34" charset="0"/>
                <a:cs typeface="Verdana" panose="020B0604030504040204" pitchFamily="34" charset="0"/>
              </a:rPr>
              <a:t>Show of hands.</a:t>
            </a:r>
          </a:p>
          <a:p>
            <a:r>
              <a:rPr lang="en-US" dirty="0">
                <a:latin typeface="Verdana" panose="020B0604030504040204" pitchFamily="34" charset="0"/>
                <a:ea typeface="Verdana" panose="020B0604030504040204" pitchFamily="34" charset="0"/>
                <a:cs typeface="Verdana" panose="020B0604030504040204" pitchFamily="34" charset="0"/>
              </a:rPr>
              <a:t>Ballot vote.</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PTShape_1" descr="C:\Documents and Settings\bbrose\Local Settings\Temporary Internet Files\Content.IE5\U5BU0PHC\MC900301394[1].wmf">
            <a:extLst>
              <a:ext uri="{FF2B5EF4-FFF2-40B4-BE49-F238E27FC236}">
                <a16:creationId xmlns:a16="http://schemas.microsoft.com/office/drawing/2014/main" id="{47AD04B4-4168-400E-A21B-10BA9B85061E}"/>
              </a:ext>
            </a:extLst>
          </p:cNvPr>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090092" y="3469622"/>
            <a:ext cx="3044507" cy="25501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8094194"/>
      </p:ext>
    </p:extLst>
  </p:cSld>
  <p:clrMapOvr>
    <a:masterClrMapping/>
  </p:clrMapOvr>
  <p:transition spd="med" advTm="31402">
    <p:pull/>
  </p:transition>
  <p:extLst>
    <p:ext uri="{E180D4A7-C9FB-4DFB-919C-405C955672EB}">
      <p14:showEvtLst xmlns:p14="http://schemas.microsoft.com/office/powerpoint/2010/main">
        <p14:playEvt time="576" objId="4"/>
        <p14:stopEvt time="30623" objId="4"/>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Common Meeting Types</a:t>
            </a:r>
          </a:p>
        </p:txBody>
      </p:sp>
      <p:sp>
        <p:nvSpPr>
          <p:cNvPr id="8" name="TextBox 7">
            <a:extLst>
              <a:ext uri="{FF2B5EF4-FFF2-40B4-BE49-F238E27FC236}">
                <a16:creationId xmlns:a16="http://schemas.microsoft.com/office/drawing/2014/main" id="{A8D6EC65-09A1-44EC-A279-9FFFF2A18392}"/>
              </a:ext>
            </a:extLst>
          </p:cNvPr>
          <p:cNvSpPr txBox="1"/>
          <p:nvPr/>
        </p:nvSpPr>
        <p:spPr>
          <a:xfrm>
            <a:off x="1295400" y="1227298"/>
            <a:ext cx="6172200" cy="4868702"/>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Meetings are important to actively exchange ideas and accomplish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 addition to the organizational and election meetings, here are some more common types of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Protested/Disputed Games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Nonpayment of league fees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Dismissal from office or league</a:t>
            </a:r>
          </a:p>
        </p:txBody>
      </p:sp>
      <p:pic>
        <p:nvPicPr>
          <p:cNvPr id="9" name="PPTShape_0" descr="C:\Documents and Settings\bbrose\Local Settings\Temporary Internet Files\Content.IE5\C58BCSNX\MC900438736[1].jpg">
            <a:extLst>
              <a:ext uri="{FF2B5EF4-FFF2-40B4-BE49-F238E27FC236}">
                <a16:creationId xmlns:a16="http://schemas.microsoft.com/office/drawing/2014/main" id="{7E887E44-C0FF-4B06-AFF7-37A36C7BC1C5}"/>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7696200" y="1795764"/>
            <a:ext cx="2971800" cy="3608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699079"/>
      </p:ext>
    </p:extLst>
  </p:cSld>
  <p:clrMapOvr>
    <a:masterClrMapping/>
  </p:clrMapOvr>
  <p:transition spd="med" advTm="20678">
    <p:pull dir="d"/>
  </p:transition>
  <p:extLst>
    <p:ext uri="{E180D4A7-C9FB-4DFB-919C-405C955672EB}">
      <p14:showEvtLst xmlns:p14="http://schemas.microsoft.com/office/powerpoint/2010/main">
        <p14:playEvt time="605" objId="4"/>
        <p14:stopEvt time="19260" objId="4"/>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Common Meeting Types</a:t>
            </a:r>
          </a:p>
        </p:txBody>
      </p:sp>
      <p:sp>
        <p:nvSpPr>
          <p:cNvPr id="7" name="Round Same Side Corner Rectangle 17">
            <a:extLst>
              <a:ext uri="{FF2B5EF4-FFF2-40B4-BE49-F238E27FC236}">
                <a16:creationId xmlns:a16="http://schemas.microsoft.com/office/drawing/2014/main" id="{E83F44A4-5DD2-4A57-8042-E8B1CBD47024}"/>
              </a:ext>
            </a:extLst>
          </p:cNvPr>
          <p:cNvSpPr/>
          <p:nvPr/>
        </p:nvSpPr>
        <p:spPr>
          <a:xfrm rot="16200000">
            <a:off x="1333501" y="796004"/>
            <a:ext cx="1371600" cy="2362200"/>
          </a:xfrm>
          <a:prstGeom prst="round2SameRect">
            <a:avLst>
              <a:gd name="adj1" fmla="val 6770"/>
              <a:gd name="adj2" fmla="val 0"/>
            </a:avLst>
          </a:prstGeom>
          <a:solidFill>
            <a:schemeClr val="bg1">
              <a:lumMod val="95000"/>
            </a:schemeClr>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0" name="Round Same Side Corner Rectangle 18">
            <a:extLst>
              <a:ext uri="{FF2B5EF4-FFF2-40B4-BE49-F238E27FC236}">
                <a16:creationId xmlns:a16="http://schemas.microsoft.com/office/drawing/2014/main" id="{79F839A4-F98E-4566-B497-15A5A7D8111B}"/>
              </a:ext>
            </a:extLst>
          </p:cNvPr>
          <p:cNvSpPr/>
          <p:nvPr/>
        </p:nvSpPr>
        <p:spPr>
          <a:xfrm rot="16200000">
            <a:off x="1333500" y="2434304"/>
            <a:ext cx="1371600" cy="23622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1" name="Round Same Side Corner Rectangle 20">
            <a:extLst>
              <a:ext uri="{FF2B5EF4-FFF2-40B4-BE49-F238E27FC236}">
                <a16:creationId xmlns:a16="http://schemas.microsoft.com/office/drawing/2014/main" id="{9635B212-1B75-430B-853B-04D41845F8E9}"/>
              </a:ext>
            </a:extLst>
          </p:cNvPr>
          <p:cNvSpPr/>
          <p:nvPr/>
        </p:nvSpPr>
        <p:spPr>
          <a:xfrm rot="16200000">
            <a:off x="1334028" y="4074652"/>
            <a:ext cx="1375696" cy="23622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7C0ADFA-8B68-4706-B8F1-12A94C0241BD}"/>
              </a:ext>
            </a:extLst>
          </p:cNvPr>
          <p:cNvSpPr txBox="1"/>
          <p:nvPr/>
        </p:nvSpPr>
        <p:spPr>
          <a:xfrm>
            <a:off x="1008888" y="1447800"/>
            <a:ext cx="1962911"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Protested/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Disputed Games</a:t>
            </a:r>
          </a:p>
        </p:txBody>
      </p:sp>
      <p:sp>
        <p:nvSpPr>
          <p:cNvPr id="13" name="TextBox 12">
            <a:extLst>
              <a:ext uri="{FF2B5EF4-FFF2-40B4-BE49-F238E27FC236}">
                <a16:creationId xmlns:a16="http://schemas.microsoft.com/office/drawing/2014/main" id="{DDF30264-9C08-4F1A-A1DE-F4679883B8B2}"/>
              </a:ext>
            </a:extLst>
          </p:cNvPr>
          <p:cNvSpPr txBox="1"/>
          <p:nvPr/>
        </p:nvSpPr>
        <p:spPr>
          <a:xfrm>
            <a:off x="1008888" y="3120104"/>
            <a:ext cx="1886712"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Nonpayment of league fees</a:t>
            </a:r>
          </a:p>
        </p:txBody>
      </p:sp>
      <p:sp>
        <p:nvSpPr>
          <p:cNvPr id="14" name="TextBox 13">
            <a:extLst>
              <a:ext uri="{FF2B5EF4-FFF2-40B4-BE49-F238E27FC236}">
                <a16:creationId xmlns:a16="http://schemas.microsoft.com/office/drawing/2014/main" id="{D27D8882-1FAE-49B7-9169-18DFEBA2E095}"/>
              </a:ext>
            </a:extLst>
          </p:cNvPr>
          <p:cNvSpPr txBox="1"/>
          <p:nvPr/>
        </p:nvSpPr>
        <p:spPr>
          <a:xfrm>
            <a:off x="1066800" y="4724400"/>
            <a:ext cx="1810511" cy="956596"/>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Dismissal from office or league</a:t>
            </a:r>
          </a:p>
        </p:txBody>
      </p:sp>
      <p:sp>
        <p:nvSpPr>
          <p:cNvPr id="15" name="TextBox 14">
            <a:extLst>
              <a:ext uri="{FF2B5EF4-FFF2-40B4-BE49-F238E27FC236}">
                <a16:creationId xmlns:a16="http://schemas.microsoft.com/office/drawing/2014/main" id="{2BDE8FD9-22B9-4593-83FD-593DB455E825}"/>
              </a:ext>
            </a:extLst>
          </p:cNvPr>
          <p:cNvSpPr txBox="1"/>
          <p:nvPr/>
        </p:nvSpPr>
        <p:spPr>
          <a:xfrm>
            <a:off x="4114800" y="1549401"/>
            <a:ext cx="6858000"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board is authorized to make decisions when games are protested or disputed.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Board of Directors have 3 options when there are protested or disputed games: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Forfeit games bowled.</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Null and Void games bowled.</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Have games stand as bowled.</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805878469"/>
      </p:ext>
    </p:extLst>
  </p:cSld>
  <p:clrMapOvr>
    <a:masterClrMapping/>
  </p:clrMapOvr>
  <p:transition spd="med" advTm="36854">
    <p:pull dir="d"/>
  </p:transition>
  <p:extLst>
    <p:ext uri="{E180D4A7-C9FB-4DFB-919C-405C955672EB}">
      <p14:showEvtLst xmlns:p14="http://schemas.microsoft.com/office/powerpoint/2010/main">
        <p14:playEvt time="762" objId="2"/>
        <p14:stopEvt time="36034" objId="2"/>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Common Meeting Types</a:t>
            </a:r>
          </a:p>
        </p:txBody>
      </p:sp>
      <p:sp>
        <p:nvSpPr>
          <p:cNvPr id="7" name="Round Same Side Corner Rectangle 17">
            <a:extLst>
              <a:ext uri="{FF2B5EF4-FFF2-40B4-BE49-F238E27FC236}">
                <a16:creationId xmlns:a16="http://schemas.microsoft.com/office/drawing/2014/main" id="{E83F44A4-5DD2-4A57-8042-E8B1CBD47024}"/>
              </a:ext>
            </a:extLst>
          </p:cNvPr>
          <p:cNvSpPr/>
          <p:nvPr/>
        </p:nvSpPr>
        <p:spPr>
          <a:xfrm rot="16200000">
            <a:off x="1333501" y="796004"/>
            <a:ext cx="1371600" cy="2362200"/>
          </a:xfrm>
          <a:prstGeom prst="round2SameRect">
            <a:avLst>
              <a:gd name="adj1" fmla="val 6770"/>
              <a:gd name="adj2" fmla="val 0"/>
            </a:avLst>
          </a:prstGeom>
          <a:solidFill>
            <a:schemeClr val="bg1">
              <a:lumMod val="95000"/>
            </a:schemeClr>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0" name="Round Same Side Corner Rectangle 18">
            <a:extLst>
              <a:ext uri="{FF2B5EF4-FFF2-40B4-BE49-F238E27FC236}">
                <a16:creationId xmlns:a16="http://schemas.microsoft.com/office/drawing/2014/main" id="{79F839A4-F98E-4566-B497-15A5A7D8111B}"/>
              </a:ext>
            </a:extLst>
          </p:cNvPr>
          <p:cNvSpPr/>
          <p:nvPr/>
        </p:nvSpPr>
        <p:spPr>
          <a:xfrm rot="16200000">
            <a:off x="1333500" y="2434304"/>
            <a:ext cx="1371600" cy="23622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1" name="Round Same Side Corner Rectangle 20">
            <a:extLst>
              <a:ext uri="{FF2B5EF4-FFF2-40B4-BE49-F238E27FC236}">
                <a16:creationId xmlns:a16="http://schemas.microsoft.com/office/drawing/2014/main" id="{9635B212-1B75-430B-853B-04D41845F8E9}"/>
              </a:ext>
            </a:extLst>
          </p:cNvPr>
          <p:cNvSpPr/>
          <p:nvPr/>
        </p:nvSpPr>
        <p:spPr>
          <a:xfrm rot="16200000">
            <a:off x="1334028" y="4074652"/>
            <a:ext cx="1375696" cy="23622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7C0ADFA-8B68-4706-B8F1-12A94C0241BD}"/>
              </a:ext>
            </a:extLst>
          </p:cNvPr>
          <p:cNvSpPr txBox="1"/>
          <p:nvPr/>
        </p:nvSpPr>
        <p:spPr>
          <a:xfrm>
            <a:off x="1008888" y="1447800"/>
            <a:ext cx="1962911"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Protested/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Disputed Games</a:t>
            </a:r>
          </a:p>
        </p:txBody>
      </p:sp>
      <p:sp>
        <p:nvSpPr>
          <p:cNvPr id="13" name="TextBox 12">
            <a:extLst>
              <a:ext uri="{FF2B5EF4-FFF2-40B4-BE49-F238E27FC236}">
                <a16:creationId xmlns:a16="http://schemas.microsoft.com/office/drawing/2014/main" id="{DDF30264-9C08-4F1A-A1DE-F4679883B8B2}"/>
              </a:ext>
            </a:extLst>
          </p:cNvPr>
          <p:cNvSpPr txBox="1"/>
          <p:nvPr/>
        </p:nvSpPr>
        <p:spPr>
          <a:xfrm>
            <a:off x="1008888" y="3120104"/>
            <a:ext cx="1886712"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Nonpayment of league fees</a:t>
            </a:r>
          </a:p>
        </p:txBody>
      </p:sp>
      <p:sp>
        <p:nvSpPr>
          <p:cNvPr id="14" name="TextBox 13">
            <a:extLst>
              <a:ext uri="{FF2B5EF4-FFF2-40B4-BE49-F238E27FC236}">
                <a16:creationId xmlns:a16="http://schemas.microsoft.com/office/drawing/2014/main" id="{D27D8882-1FAE-49B7-9169-18DFEBA2E095}"/>
              </a:ext>
            </a:extLst>
          </p:cNvPr>
          <p:cNvSpPr txBox="1"/>
          <p:nvPr/>
        </p:nvSpPr>
        <p:spPr>
          <a:xfrm>
            <a:off x="1066800" y="4724400"/>
            <a:ext cx="1810511" cy="956596"/>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Dismissal from office or league</a:t>
            </a:r>
          </a:p>
        </p:txBody>
      </p:sp>
      <p:sp>
        <p:nvSpPr>
          <p:cNvPr id="16" name="TextBox 15">
            <a:extLst>
              <a:ext uri="{FF2B5EF4-FFF2-40B4-BE49-F238E27FC236}">
                <a16:creationId xmlns:a16="http://schemas.microsoft.com/office/drawing/2014/main" id="{3432E523-5E7A-467F-AC23-F18D17B0FCE3}"/>
              </a:ext>
            </a:extLst>
          </p:cNvPr>
          <p:cNvSpPr txBox="1"/>
          <p:nvPr/>
        </p:nvSpPr>
        <p:spPr>
          <a:xfrm>
            <a:off x="3886200" y="1600200"/>
            <a:ext cx="7312625"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15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7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72 hours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51809206"/>
      </p:ext>
    </p:extLst>
  </p:cSld>
  <p:clrMapOvr>
    <a:masterClrMapping/>
  </p:clrMapOvr>
  <p:transition spd="med" advTm="31990">
    <p:pull dir="d"/>
  </p:transition>
  <p:extLst>
    <p:ext uri="{E180D4A7-C9FB-4DFB-919C-405C955672EB}">
      <p14:showEvtLst xmlns:p14="http://schemas.microsoft.com/office/powerpoint/2010/main">
        <p14:playEvt time="469" objId="3"/>
        <p14:stopEvt time="31150" objId="3"/>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Common Meeting Types</a:t>
            </a:r>
          </a:p>
        </p:txBody>
      </p:sp>
      <p:sp>
        <p:nvSpPr>
          <p:cNvPr id="7" name="Round Same Side Corner Rectangle 17">
            <a:extLst>
              <a:ext uri="{FF2B5EF4-FFF2-40B4-BE49-F238E27FC236}">
                <a16:creationId xmlns:a16="http://schemas.microsoft.com/office/drawing/2014/main" id="{E83F44A4-5DD2-4A57-8042-E8B1CBD47024}"/>
              </a:ext>
            </a:extLst>
          </p:cNvPr>
          <p:cNvSpPr/>
          <p:nvPr/>
        </p:nvSpPr>
        <p:spPr>
          <a:xfrm rot="16200000">
            <a:off x="1333501" y="796004"/>
            <a:ext cx="1371600" cy="23622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0" name="Round Same Side Corner Rectangle 18">
            <a:extLst>
              <a:ext uri="{FF2B5EF4-FFF2-40B4-BE49-F238E27FC236}">
                <a16:creationId xmlns:a16="http://schemas.microsoft.com/office/drawing/2014/main" id="{79F839A4-F98E-4566-B497-15A5A7D8111B}"/>
              </a:ext>
            </a:extLst>
          </p:cNvPr>
          <p:cNvSpPr/>
          <p:nvPr/>
        </p:nvSpPr>
        <p:spPr>
          <a:xfrm rot="16200000">
            <a:off x="1333500" y="2434304"/>
            <a:ext cx="1371600" cy="2362200"/>
          </a:xfrm>
          <a:prstGeom prst="round2SameRect">
            <a:avLst>
              <a:gd name="adj1" fmla="val 6770"/>
              <a:gd name="adj2" fmla="val 0"/>
            </a:avLst>
          </a:prstGeom>
          <a:solidFill>
            <a:srgbClr val="F2F2F2"/>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1" name="Round Same Side Corner Rectangle 20">
            <a:extLst>
              <a:ext uri="{FF2B5EF4-FFF2-40B4-BE49-F238E27FC236}">
                <a16:creationId xmlns:a16="http://schemas.microsoft.com/office/drawing/2014/main" id="{9635B212-1B75-430B-853B-04D41845F8E9}"/>
              </a:ext>
            </a:extLst>
          </p:cNvPr>
          <p:cNvSpPr/>
          <p:nvPr/>
        </p:nvSpPr>
        <p:spPr>
          <a:xfrm rot="16200000">
            <a:off x="1334028" y="4074652"/>
            <a:ext cx="1375696" cy="23622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7C0ADFA-8B68-4706-B8F1-12A94C0241BD}"/>
              </a:ext>
            </a:extLst>
          </p:cNvPr>
          <p:cNvSpPr txBox="1"/>
          <p:nvPr/>
        </p:nvSpPr>
        <p:spPr>
          <a:xfrm>
            <a:off x="1008888" y="1447800"/>
            <a:ext cx="1962911"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Protested/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Disputed Games</a:t>
            </a:r>
          </a:p>
        </p:txBody>
      </p:sp>
      <p:sp>
        <p:nvSpPr>
          <p:cNvPr id="13" name="TextBox 12">
            <a:extLst>
              <a:ext uri="{FF2B5EF4-FFF2-40B4-BE49-F238E27FC236}">
                <a16:creationId xmlns:a16="http://schemas.microsoft.com/office/drawing/2014/main" id="{DDF30264-9C08-4F1A-A1DE-F4679883B8B2}"/>
              </a:ext>
            </a:extLst>
          </p:cNvPr>
          <p:cNvSpPr txBox="1"/>
          <p:nvPr/>
        </p:nvSpPr>
        <p:spPr>
          <a:xfrm>
            <a:off x="1008888" y="3120104"/>
            <a:ext cx="1886712"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Nonpayment of league fees</a:t>
            </a:r>
          </a:p>
        </p:txBody>
      </p:sp>
      <p:sp>
        <p:nvSpPr>
          <p:cNvPr id="14" name="TextBox 13">
            <a:extLst>
              <a:ext uri="{FF2B5EF4-FFF2-40B4-BE49-F238E27FC236}">
                <a16:creationId xmlns:a16="http://schemas.microsoft.com/office/drawing/2014/main" id="{D27D8882-1FAE-49B7-9169-18DFEBA2E095}"/>
              </a:ext>
            </a:extLst>
          </p:cNvPr>
          <p:cNvSpPr txBox="1"/>
          <p:nvPr/>
        </p:nvSpPr>
        <p:spPr>
          <a:xfrm>
            <a:off x="1066800" y="4724400"/>
            <a:ext cx="1810511" cy="956596"/>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Dismissal from office or league</a:t>
            </a:r>
          </a:p>
        </p:txBody>
      </p:sp>
      <p:pic>
        <p:nvPicPr>
          <p:cNvPr id="2" name="Picture 1">
            <a:extLst>
              <a:ext uri="{FF2B5EF4-FFF2-40B4-BE49-F238E27FC236}">
                <a16:creationId xmlns:a16="http://schemas.microsoft.com/office/drawing/2014/main" id="{D7EB773B-EC5D-44B6-AD76-F9F71BFFF207}"/>
              </a:ext>
            </a:extLst>
          </p:cNvPr>
          <p:cNvPicPr>
            <a:picLocks noChangeAspect="1"/>
          </p:cNvPicPr>
          <p:nvPr/>
        </p:nvPicPr>
        <p:blipFill>
          <a:blip r:embed="rId5"/>
          <a:stretch>
            <a:fillRect/>
          </a:stretch>
        </p:blipFill>
        <p:spPr>
          <a:xfrm>
            <a:off x="6783154" y="966103"/>
            <a:ext cx="4883084" cy="492579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077BEBE1-2520-45BF-95E7-06F75A146537}"/>
              </a:ext>
            </a:extLst>
          </p:cNvPr>
          <p:cNvSpPr txBox="1"/>
          <p:nvPr/>
        </p:nvSpPr>
        <p:spPr>
          <a:xfrm>
            <a:off x="3733800" y="2559293"/>
            <a:ext cx="2971799" cy="1739413"/>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Nonpayment of League Fees checklist can be found on the Rules page of BOWL.com</a:t>
            </a: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p>
        </p:txBody>
      </p:sp>
    </p:spTree>
    <p:custDataLst>
      <p:tags r:id="rId1"/>
    </p:custDataLst>
    <p:extLst>
      <p:ext uri="{BB962C8B-B14F-4D97-AF65-F5344CB8AC3E}">
        <p14:creationId xmlns:p14="http://schemas.microsoft.com/office/powerpoint/2010/main" val="763848105"/>
      </p:ext>
    </p:extLst>
  </p:cSld>
  <p:clrMapOvr>
    <a:masterClrMapping/>
  </p:clrMapOvr>
  <p:transition spd="med" advTm="22788">
    <p:pull dir="d"/>
  </p:transition>
  <p:extLst>
    <p:ext uri="{E180D4A7-C9FB-4DFB-919C-405C955672EB}">
      <p14:showEvtLst xmlns:p14="http://schemas.microsoft.com/office/powerpoint/2010/main">
        <p14:playEvt time="618" objId="4"/>
        <p14:stopEvt time="21949" objId="4"/>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Common Meeting Types</a:t>
            </a:r>
          </a:p>
        </p:txBody>
      </p:sp>
      <p:sp>
        <p:nvSpPr>
          <p:cNvPr id="7" name="Round Same Side Corner Rectangle 17">
            <a:extLst>
              <a:ext uri="{FF2B5EF4-FFF2-40B4-BE49-F238E27FC236}">
                <a16:creationId xmlns:a16="http://schemas.microsoft.com/office/drawing/2014/main" id="{E83F44A4-5DD2-4A57-8042-E8B1CBD47024}"/>
              </a:ext>
            </a:extLst>
          </p:cNvPr>
          <p:cNvSpPr/>
          <p:nvPr/>
        </p:nvSpPr>
        <p:spPr>
          <a:xfrm rot="16200000">
            <a:off x="1333501" y="796004"/>
            <a:ext cx="1371600" cy="23622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0" name="Round Same Side Corner Rectangle 18">
            <a:extLst>
              <a:ext uri="{FF2B5EF4-FFF2-40B4-BE49-F238E27FC236}">
                <a16:creationId xmlns:a16="http://schemas.microsoft.com/office/drawing/2014/main" id="{79F839A4-F98E-4566-B497-15A5A7D8111B}"/>
              </a:ext>
            </a:extLst>
          </p:cNvPr>
          <p:cNvSpPr/>
          <p:nvPr/>
        </p:nvSpPr>
        <p:spPr>
          <a:xfrm rot="16200000">
            <a:off x="1333500" y="2434304"/>
            <a:ext cx="1371600" cy="2362200"/>
          </a:xfrm>
          <a:prstGeom prst="round2SameRect">
            <a:avLst>
              <a:gd name="adj1" fmla="val 6770"/>
              <a:gd name="adj2" fmla="val 0"/>
            </a:avLst>
          </a:prstGeom>
          <a:solidFill>
            <a:srgbClr val="00338E"/>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1" name="Round Same Side Corner Rectangle 20">
            <a:extLst>
              <a:ext uri="{FF2B5EF4-FFF2-40B4-BE49-F238E27FC236}">
                <a16:creationId xmlns:a16="http://schemas.microsoft.com/office/drawing/2014/main" id="{9635B212-1B75-430B-853B-04D41845F8E9}"/>
              </a:ext>
            </a:extLst>
          </p:cNvPr>
          <p:cNvSpPr/>
          <p:nvPr/>
        </p:nvSpPr>
        <p:spPr>
          <a:xfrm rot="16200000">
            <a:off x="1334028" y="4074652"/>
            <a:ext cx="1375696" cy="2362200"/>
          </a:xfrm>
          <a:prstGeom prst="round2SameRect">
            <a:avLst>
              <a:gd name="adj1" fmla="val 6770"/>
              <a:gd name="adj2" fmla="val 0"/>
            </a:avLst>
          </a:prstGeom>
          <a:solidFill>
            <a:srgbClr val="F2F2F2"/>
          </a:solidFill>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7C0ADFA-8B68-4706-B8F1-12A94C0241BD}"/>
              </a:ext>
            </a:extLst>
          </p:cNvPr>
          <p:cNvSpPr txBox="1"/>
          <p:nvPr/>
        </p:nvSpPr>
        <p:spPr>
          <a:xfrm>
            <a:off x="1008888" y="1447800"/>
            <a:ext cx="1962911"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Protested/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Disputed Games</a:t>
            </a:r>
          </a:p>
        </p:txBody>
      </p:sp>
      <p:sp>
        <p:nvSpPr>
          <p:cNvPr id="13" name="TextBox 12">
            <a:extLst>
              <a:ext uri="{FF2B5EF4-FFF2-40B4-BE49-F238E27FC236}">
                <a16:creationId xmlns:a16="http://schemas.microsoft.com/office/drawing/2014/main" id="{DDF30264-9C08-4F1A-A1DE-F4679883B8B2}"/>
              </a:ext>
            </a:extLst>
          </p:cNvPr>
          <p:cNvSpPr txBox="1"/>
          <p:nvPr/>
        </p:nvSpPr>
        <p:spPr>
          <a:xfrm>
            <a:off x="1008888" y="3120104"/>
            <a:ext cx="1886712" cy="99060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Nonpayment of league fees</a:t>
            </a:r>
          </a:p>
        </p:txBody>
      </p:sp>
      <p:sp>
        <p:nvSpPr>
          <p:cNvPr id="14" name="TextBox 13">
            <a:extLst>
              <a:ext uri="{FF2B5EF4-FFF2-40B4-BE49-F238E27FC236}">
                <a16:creationId xmlns:a16="http://schemas.microsoft.com/office/drawing/2014/main" id="{D27D8882-1FAE-49B7-9169-18DFEBA2E095}"/>
              </a:ext>
            </a:extLst>
          </p:cNvPr>
          <p:cNvSpPr txBox="1"/>
          <p:nvPr/>
        </p:nvSpPr>
        <p:spPr>
          <a:xfrm>
            <a:off x="1066800" y="4724400"/>
            <a:ext cx="1810511" cy="956596"/>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Dismissal from office or league</a:t>
            </a:r>
          </a:p>
        </p:txBody>
      </p:sp>
      <p:sp>
        <p:nvSpPr>
          <p:cNvPr id="16" name="TextBox 15">
            <a:extLst>
              <a:ext uri="{FF2B5EF4-FFF2-40B4-BE49-F238E27FC236}">
                <a16:creationId xmlns:a16="http://schemas.microsoft.com/office/drawing/2014/main" id="{C9C191AC-962F-45AB-96AB-83B00F516075}"/>
              </a:ext>
            </a:extLst>
          </p:cNvPr>
          <p:cNvSpPr txBox="1"/>
          <p:nvPr/>
        </p:nvSpPr>
        <p:spPr>
          <a:xfrm>
            <a:off x="3810000" y="1752600"/>
            <a:ext cx="7160225"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 player may be dismissed from the league or an officer removed from league office for any of the following reasons: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Conduct derogatory to the best interest of the league.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Any deliberate action which can be proven to be detrimental to the best interest of the team.</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Violation of any USBC or league rule.</a:t>
            </a:r>
          </a:p>
        </p:txBody>
      </p:sp>
    </p:spTree>
    <p:custDataLst>
      <p:tags r:id="rId1"/>
    </p:custDataLst>
    <p:extLst>
      <p:ext uri="{BB962C8B-B14F-4D97-AF65-F5344CB8AC3E}">
        <p14:creationId xmlns:p14="http://schemas.microsoft.com/office/powerpoint/2010/main" val="124808890"/>
      </p:ext>
    </p:extLst>
  </p:cSld>
  <p:clrMapOvr>
    <a:masterClrMapping/>
  </p:clrMapOvr>
  <p:transition spd="med" advTm="23074">
    <p:pull dir="d"/>
  </p:transition>
  <p:extLst>
    <p:ext uri="{E180D4A7-C9FB-4DFB-919C-405C955672EB}">
      <p14:showEvtLst xmlns:p14="http://schemas.microsoft.com/office/powerpoint/2010/main">
        <p14:playEvt time="442" objId="3"/>
        <p14:stopEvt time="22495" objId="3"/>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362200" y="1752600"/>
            <a:ext cx="7924800" cy="280076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Season Wrap-up</a:t>
            </a:r>
          </a:p>
        </p:txBody>
      </p:sp>
    </p:spTree>
    <p:custDataLst>
      <p:tags r:id="rId1"/>
    </p:custDataLst>
    <p:extLst>
      <p:ext uri="{BB962C8B-B14F-4D97-AF65-F5344CB8AC3E}">
        <p14:creationId xmlns:p14="http://schemas.microsoft.com/office/powerpoint/2010/main" val="3700350178"/>
      </p:ext>
    </p:extLst>
  </p:cSld>
  <p:clrMapOvr>
    <a:masterClrMapping/>
  </p:clrMapOvr>
  <p:transition spd="slow" advTm="3006">
    <p:pull dir="ru"/>
  </p:transition>
  <p:extLst>
    <p:ext uri="{E180D4A7-C9FB-4DFB-919C-405C955672EB}">
      <p14:showEvtLst xmlns:p14="http://schemas.microsoft.com/office/powerpoint/2010/main">
        <p14:playEvt time="167" objId="2"/>
        <p14:stopEvt time="1790" objId="2"/>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Final League Meeting</a:t>
            </a:r>
          </a:p>
        </p:txBody>
      </p:sp>
      <p:sp>
        <p:nvSpPr>
          <p:cNvPr id="7" name="Content Placeholder 4">
            <a:extLst>
              <a:ext uri="{FF2B5EF4-FFF2-40B4-BE49-F238E27FC236}">
                <a16:creationId xmlns:a16="http://schemas.microsoft.com/office/drawing/2014/main" id="{569DF242-8A96-4675-921C-5B6BF948C2BF}"/>
              </a:ext>
            </a:extLst>
          </p:cNvPr>
          <p:cNvSpPr>
            <a:spLocks noGrp="1"/>
          </p:cNvSpPr>
          <p:nvPr>
            <p:ph idx="1"/>
          </p:nvPr>
        </p:nvSpPr>
        <p:spPr>
          <a:xfrm>
            <a:off x="2209800" y="2133600"/>
            <a:ext cx="8229600" cy="3581400"/>
          </a:xfrm>
        </p:spPr>
        <p:txBody>
          <a:bodyPr>
            <a:normAutofit lnSpcReduction="10000"/>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A final league meeting is required to:</a:t>
            </a:r>
          </a:p>
          <a:p>
            <a:pPr marL="0"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Distribute awards and prize money</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Elect officers</a:t>
            </a:r>
          </a:p>
          <a:p>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Prizes must be paid within </a:t>
            </a:r>
            <a:r>
              <a:rPr lang="en-US" b="1" dirty="0">
                <a:latin typeface="Verdana" panose="020B0604030504040204" pitchFamily="34" charset="0"/>
                <a:ea typeface="Verdana" panose="020B0604030504040204" pitchFamily="34" charset="0"/>
                <a:cs typeface="Verdana" panose="020B0604030504040204" pitchFamily="34" charset="0"/>
              </a:rPr>
              <a:t>21 days </a:t>
            </a:r>
            <a:r>
              <a:rPr lang="en-US" dirty="0">
                <a:latin typeface="Verdana" panose="020B0604030504040204" pitchFamily="34" charset="0"/>
                <a:ea typeface="Verdana" panose="020B0604030504040204" pitchFamily="34" charset="0"/>
                <a:cs typeface="Verdana" panose="020B0604030504040204" pitchFamily="34" charset="0"/>
              </a:rPr>
              <a:t>of the end of the league.</a:t>
            </a:r>
          </a:p>
        </p:txBody>
      </p:sp>
    </p:spTree>
    <p:custDataLst>
      <p:tags r:id="rId1"/>
    </p:custDataLst>
    <p:extLst>
      <p:ext uri="{BB962C8B-B14F-4D97-AF65-F5344CB8AC3E}">
        <p14:creationId xmlns:p14="http://schemas.microsoft.com/office/powerpoint/2010/main" val="523354159"/>
      </p:ext>
    </p:extLst>
  </p:cSld>
  <p:clrMapOvr>
    <a:masterClrMapping/>
  </p:clrMapOvr>
  <p:transition spd="slow" advTm="30150">
    <p:pull dir="ld"/>
  </p:transition>
  <p:extLst>
    <p:ext uri="{E180D4A7-C9FB-4DFB-919C-405C955672EB}">
      <p14:showEvtLst xmlns:p14="http://schemas.microsoft.com/office/powerpoint/2010/main">
        <p14:playEvt time="246" objId="2"/>
        <p14:stopEvt time="29450" objId="2"/>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Elections</a:t>
            </a:r>
          </a:p>
        </p:txBody>
      </p:sp>
      <p:pic>
        <p:nvPicPr>
          <p:cNvPr id="8" name="PPTShape_1" descr="C:\Documents and Settings\bbrose\Local Settings\Temporary Internet Files\Content.IE5\3SUYULA8\MC900301338[1].wmf">
            <a:extLst>
              <a:ext uri="{FF2B5EF4-FFF2-40B4-BE49-F238E27FC236}">
                <a16:creationId xmlns:a16="http://schemas.microsoft.com/office/drawing/2014/main" id="{256321C4-2B8E-4ED9-A81D-738432A3DD0F}"/>
              </a:ext>
            </a:extLst>
          </p:cNvPr>
          <p:cNvPicPr>
            <a:picLocks noChangeAspect="1" noChangeArrowheads="1"/>
          </p:cNvPicPr>
          <p:nvPr>
            <p:custDataLst>
              <p:tags r:id="rId2"/>
            </p:custDataLst>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3492431" y="1524000"/>
            <a:ext cx="5207138" cy="43878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09482883"/>
      </p:ext>
    </p:extLst>
  </p:cSld>
  <p:clrMapOvr>
    <a:masterClrMapping/>
  </p:clrMapOvr>
  <p:transition spd="med" advTm="18975">
    <p:pull dir="r"/>
  </p:transition>
  <p:extLst>
    <p:ext uri="{E180D4A7-C9FB-4DFB-919C-405C955672EB}">
      <p14:showEvtLst xmlns:p14="http://schemas.microsoft.com/office/powerpoint/2010/main">
        <p14:playEvt time="646" objId="4"/>
        <p14:stopEvt time="18128" objId="4"/>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Elections</a:t>
            </a:r>
          </a:p>
        </p:txBody>
      </p:sp>
      <p:sp>
        <p:nvSpPr>
          <p:cNvPr id="5" name="Content Placeholder 2">
            <a:extLst>
              <a:ext uri="{FF2B5EF4-FFF2-40B4-BE49-F238E27FC236}">
                <a16:creationId xmlns:a16="http://schemas.microsoft.com/office/drawing/2014/main" id="{922C6038-6D88-48F9-BC5D-AF34309828DA}"/>
              </a:ext>
            </a:extLst>
          </p:cNvPr>
          <p:cNvSpPr>
            <a:spLocks noGrp="1"/>
          </p:cNvSpPr>
          <p:nvPr>
            <p:ph idx="1"/>
          </p:nvPr>
        </p:nvSpPr>
        <p:spPr>
          <a:xfrm>
            <a:off x="2133600" y="1676400"/>
            <a:ext cx="8866239" cy="4267200"/>
          </a:xfrm>
        </p:spPr>
        <p:txBody>
          <a:bodyPr anchor="ctr">
            <a:normAutofit fontScale="85000" lnSpcReduction="10000"/>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Each league must elect:</a:t>
            </a:r>
          </a:p>
          <a:p>
            <a:pPr marL="0" indent="0">
              <a:buNone/>
            </a:pP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President</a:t>
            </a:r>
          </a:p>
          <a:p>
            <a:r>
              <a:rPr lang="en-US" dirty="0">
                <a:latin typeface="Verdana" panose="020B0604030504040204" pitchFamily="34" charset="0"/>
                <a:ea typeface="Verdana" panose="020B0604030504040204" pitchFamily="34" charset="0"/>
                <a:cs typeface="Verdana" panose="020B0604030504040204" pitchFamily="34" charset="0"/>
              </a:rPr>
              <a:t>Vice President</a:t>
            </a:r>
          </a:p>
          <a:p>
            <a:r>
              <a:rPr lang="en-US" dirty="0">
                <a:latin typeface="Verdana" panose="020B0604030504040204" pitchFamily="34" charset="0"/>
                <a:ea typeface="Verdana" panose="020B0604030504040204" pitchFamily="34" charset="0"/>
                <a:cs typeface="Verdana" panose="020B0604030504040204" pitchFamily="34" charset="0"/>
              </a:rPr>
              <a:t>Secretary </a:t>
            </a:r>
          </a:p>
          <a:p>
            <a:r>
              <a:rPr lang="en-US" dirty="0">
                <a:latin typeface="Verdana" panose="020B0604030504040204" pitchFamily="34" charset="0"/>
                <a:ea typeface="Verdana" panose="020B0604030504040204" pitchFamily="34" charset="0"/>
                <a:cs typeface="Verdana" panose="020B0604030504040204" pitchFamily="34" charset="0"/>
              </a:rPr>
              <a:t>Treasurer  </a:t>
            </a:r>
          </a:p>
          <a:p>
            <a:pPr marL="0" indent="0">
              <a:buNone/>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The league may also elect a Sergeant-at-arms. </a:t>
            </a:r>
          </a:p>
          <a:p>
            <a:pPr marL="0" indent="0">
              <a:buNone/>
            </a:pPr>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All league officers must be a member of USBC.  </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155020254"/>
      </p:ext>
    </p:extLst>
  </p:cSld>
  <p:clrMapOvr>
    <a:masterClrMapping/>
  </p:clrMapOvr>
  <p:transition spd="med" advTm="28583">
    <p:pull dir="r"/>
  </p:transition>
  <p:extLst>
    <p:ext uri="{E180D4A7-C9FB-4DFB-919C-405C955672EB}">
      <p14:showEvtLst xmlns:p14="http://schemas.microsoft.com/office/powerpoint/2010/main">
        <p14:playEvt time="621" objId="2"/>
        <p14:stopEvt time="27525"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257719" y="1981200"/>
            <a:ext cx="7676561"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Organizing Leagues</a:t>
            </a:r>
          </a:p>
        </p:txBody>
      </p:sp>
    </p:spTree>
    <p:custDataLst>
      <p:tags r:id="rId1"/>
    </p:custDataLst>
    <p:extLst>
      <p:ext uri="{BB962C8B-B14F-4D97-AF65-F5344CB8AC3E}">
        <p14:creationId xmlns:p14="http://schemas.microsoft.com/office/powerpoint/2010/main" val="1831711925"/>
      </p:ext>
    </p:extLst>
  </p:cSld>
  <p:clrMapOvr>
    <a:masterClrMapping/>
  </p:clrMapOvr>
  <p:transition spd="slow" advTm="2731">
    <p:cover dir="d"/>
  </p:transition>
  <p:extLst>
    <p:ext uri="{E180D4A7-C9FB-4DFB-919C-405C955672EB}">
      <p14:showEvtLst xmlns:p14="http://schemas.microsoft.com/office/powerpoint/2010/main">
        <p14:playEvt time="378" objId="2"/>
        <p14:stopEvt time="2011" objId="2"/>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Elections</a:t>
            </a:r>
          </a:p>
        </p:txBody>
      </p:sp>
      <p:sp>
        <p:nvSpPr>
          <p:cNvPr id="7" name="Content Placeholder 2">
            <a:extLst>
              <a:ext uri="{FF2B5EF4-FFF2-40B4-BE49-F238E27FC236}">
                <a16:creationId xmlns:a16="http://schemas.microsoft.com/office/drawing/2014/main" id="{90D25F9C-EDF8-47C4-A6C9-9F7CADBEA85D}"/>
              </a:ext>
            </a:extLst>
          </p:cNvPr>
          <p:cNvSpPr>
            <a:spLocks noGrp="1"/>
          </p:cNvSpPr>
          <p:nvPr>
            <p:ph idx="1"/>
          </p:nvPr>
        </p:nvSpPr>
        <p:spPr>
          <a:xfrm>
            <a:off x="1447800" y="1104900"/>
            <a:ext cx="5638800" cy="4648200"/>
          </a:xfrm>
        </p:spPr>
        <p:txBody>
          <a:bodyPr anchor="ctr">
            <a:normAutofit/>
          </a:bodyPr>
          <a:lstStyle/>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Nominations are accepted from the floor, these do not require a second. </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Image result for I voted icon png">
            <a:extLst>
              <a:ext uri="{FF2B5EF4-FFF2-40B4-BE49-F238E27FC236}">
                <a16:creationId xmlns:a16="http://schemas.microsoft.com/office/drawing/2014/main" id="{9BA4AE9C-9CFF-48BD-A661-3FB97DAB72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1943100"/>
            <a:ext cx="2971800"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7548147"/>
      </p:ext>
    </p:extLst>
  </p:cSld>
  <p:clrMapOvr>
    <a:masterClrMapping/>
  </p:clrMapOvr>
  <p:transition spd="med" advTm="11489">
    <p:pull dir="r"/>
  </p:transition>
  <p:extLst>
    <p:ext uri="{E180D4A7-C9FB-4DFB-919C-405C955672EB}">
      <p14:showEvtLst xmlns:p14="http://schemas.microsoft.com/office/powerpoint/2010/main">
        <p14:playEvt time="578" objId="9"/>
        <p14:stopEvt time="10478" objId="9"/>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Elections</a:t>
            </a:r>
          </a:p>
        </p:txBody>
      </p:sp>
      <p:sp>
        <p:nvSpPr>
          <p:cNvPr id="8" name="Content Placeholder 2">
            <a:extLst>
              <a:ext uri="{FF2B5EF4-FFF2-40B4-BE49-F238E27FC236}">
                <a16:creationId xmlns:a16="http://schemas.microsoft.com/office/drawing/2014/main" id="{EEB9A5FC-BBD2-48F3-AE2B-E91D44822962}"/>
              </a:ext>
            </a:extLst>
          </p:cNvPr>
          <p:cNvSpPr>
            <a:spLocks noGrp="1"/>
          </p:cNvSpPr>
          <p:nvPr>
            <p:ph idx="1"/>
          </p:nvPr>
        </p:nvSpPr>
        <p:spPr>
          <a:xfrm>
            <a:off x="1600200" y="762000"/>
            <a:ext cx="9982200" cy="5656933"/>
          </a:xfrm>
        </p:spPr>
        <p:txBody>
          <a:bodyPr wrap="square" anchor="ctr">
            <a:spAutoFit/>
          </a:bodyPr>
          <a:lstStyle/>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Officers are elected by majority vote.</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Remember a majority is one more than half.</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Absentee and proxy voting is prohibited.</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The league president and candidates are entitled to vote.</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1755951346"/>
      </p:ext>
    </p:extLst>
  </p:cSld>
  <p:clrMapOvr>
    <a:masterClrMapping/>
  </p:clrMapOvr>
  <p:transition spd="med" advTm="33299">
    <p:pull dir="r"/>
  </p:transition>
  <p:extLst>
    <p:ext uri="{E180D4A7-C9FB-4DFB-919C-405C955672EB}">
      <p14:showEvtLst xmlns:p14="http://schemas.microsoft.com/office/powerpoint/2010/main">
        <p14:playEvt time="542" objId="4"/>
        <p14:stopEvt time="32638" objId="4"/>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Elections</a:t>
            </a:r>
          </a:p>
        </p:txBody>
      </p:sp>
      <p:pic>
        <p:nvPicPr>
          <p:cNvPr id="7" name="PPTShape_1" descr="C:\Documents and Settings\bbrose\Local Settings\Temporary Internet Files\Content.IE5\Y3PT5TYR\MC900301386[1].wmf">
            <a:extLst>
              <a:ext uri="{FF2B5EF4-FFF2-40B4-BE49-F238E27FC236}">
                <a16:creationId xmlns:a16="http://schemas.microsoft.com/office/drawing/2014/main" id="{B8ED821A-5987-4713-9DEA-91648620C79E}"/>
              </a:ext>
            </a:extLst>
          </p:cNvPr>
          <p:cNvPicPr>
            <a:picLocks noGrp="1" noChangeAspect="1" noChangeArrowheads="1"/>
          </p:cNvPicPr>
          <p:nvPr>
            <p:ph idx="1"/>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650008" y="1472922"/>
            <a:ext cx="5577783" cy="44706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45471521"/>
      </p:ext>
    </p:extLst>
  </p:cSld>
  <p:clrMapOvr>
    <a:masterClrMapping/>
  </p:clrMapOvr>
  <p:transition spd="med" advTm="23285">
    <p:pull dir="r"/>
  </p:transition>
  <p:extLst>
    <p:ext uri="{E180D4A7-C9FB-4DFB-919C-405C955672EB}">
      <p14:showEvtLst xmlns:p14="http://schemas.microsoft.com/office/powerpoint/2010/main">
        <p14:playEvt time="572" objId="5"/>
        <p14:stopEvt time="22497" objId="5"/>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Elections</a:t>
            </a:r>
          </a:p>
        </p:txBody>
      </p:sp>
      <p:sp>
        <p:nvSpPr>
          <p:cNvPr id="8" name="Content Placeholder 5">
            <a:extLst>
              <a:ext uri="{FF2B5EF4-FFF2-40B4-BE49-F238E27FC236}">
                <a16:creationId xmlns:a16="http://schemas.microsoft.com/office/drawing/2014/main" id="{9E0EEF64-6028-4CFD-B352-4DA0E2AAB548}"/>
              </a:ext>
            </a:extLst>
          </p:cNvPr>
          <p:cNvSpPr>
            <a:spLocks noGrp="1"/>
          </p:cNvSpPr>
          <p:nvPr>
            <p:ph idx="1"/>
          </p:nvPr>
        </p:nvSpPr>
        <p:spPr>
          <a:xfrm>
            <a:off x="1288026" y="2274044"/>
            <a:ext cx="6487112" cy="3200400"/>
          </a:xfrm>
        </p:spPr>
        <p:txBody>
          <a:bodyPr anchor="ct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Elections are finished and now it is time to hand out awards and payout the prize fund.</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9" name="PPTShape_1" descr="C:\Documents and Settings\bbrose\Local Settings\Temporary Internet Files\Content.IE5\C58BCSNX\MC900383494[1].wmf">
            <a:extLst>
              <a:ext uri="{FF2B5EF4-FFF2-40B4-BE49-F238E27FC236}">
                <a16:creationId xmlns:a16="http://schemas.microsoft.com/office/drawing/2014/main" id="{FD65B217-BD63-4E98-8CF2-ADAB4493DB33}"/>
              </a:ext>
            </a:extLst>
          </p:cNvPr>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8087312" y="1981200"/>
            <a:ext cx="2809288" cy="3493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32148982"/>
      </p:ext>
    </p:extLst>
  </p:cSld>
  <p:clrMapOvr>
    <a:masterClrMapping/>
  </p:clrMapOvr>
  <p:transition spd="med" advTm="15673">
    <p:pull dir="r"/>
  </p:transition>
  <p:extLst>
    <p:ext uri="{E180D4A7-C9FB-4DFB-919C-405C955672EB}">
      <p14:showEvtLst xmlns:p14="http://schemas.microsoft.com/office/powerpoint/2010/main">
        <p14:playEvt time="629" objId="4"/>
        <p14:stopEvt time="14593" objId="4"/>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41787"/>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Wrap-up</a:t>
            </a:r>
          </a:p>
        </p:txBody>
      </p:sp>
      <p:sp>
        <p:nvSpPr>
          <p:cNvPr id="7" name="Content Placeholder 2">
            <a:extLst>
              <a:ext uri="{FF2B5EF4-FFF2-40B4-BE49-F238E27FC236}">
                <a16:creationId xmlns:a16="http://schemas.microsoft.com/office/drawing/2014/main" id="{8F4CA1A3-8478-468A-8169-DA1AB0C88741}"/>
              </a:ext>
            </a:extLst>
          </p:cNvPr>
          <p:cNvSpPr>
            <a:spLocks noGrp="1"/>
          </p:cNvSpPr>
          <p:nvPr>
            <p:ph idx="1"/>
          </p:nvPr>
        </p:nvSpPr>
        <p:spPr>
          <a:xfrm>
            <a:off x="1597742" y="1066800"/>
            <a:ext cx="9682316" cy="3581400"/>
          </a:xfrm>
        </p:spPr>
        <p:txBody>
          <a:bodyPr anchor="ct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Lastly verify the secretary has submitted year end averages and pay the league salaries.</a:t>
            </a:r>
          </a:p>
        </p:txBody>
      </p:sp>
      <p:pic>
        <p:nvPicPr>
          <p:cNvPr id="4" name="50">
            <a:hlinkClick r:id="" action="ppaction://media"/>
            <a:extLst>
              <a:ext uri="{FF2B5EF4-FFF2-40B4-BE49-F238E27FC236}">
                <a16:creationId xmlns:a16="http://schemas.microsoft.com/office/drawing/2014/main" id="{1E9AC9FC-DB39-45E6-BD35-02C2D79F3DC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848600" y="6206613"/>
            <a:ext cx="609600" cy="609600"/>
          </a:xfrm>
          <a:prstGeom prst="rect">
            <a:avLst/>
          </a:prstGeom>
        </p:spPr>
      </p:pic>
      <p:pic>
        <p:nvPicPr>
          <p:cNvPr id="8" name="Picture 3">
            <a:extLst>
              <a:ext uri="{FF2B5EF4-FFF2-40B4-BE49-F238E27FC236}">
                <a16:creationId xmlns:a16="http://schemas.microsoft.com/office/drawing/2014/main" id="{04290BEC-AD4F-42F1-8C26-EC0FEAE03B72}"/>
              </a:ext>
            </a:extLst>
          </p:cNvPr>
          <p:cNvPicPr>
            <a:picLocks noChangeAspect="1" noChangeArrowheads="1"/>
          </p:cNvPicPr>
          <p:nvPr>
            <p:custDataLst>
              <p:tags r:id="rId4"/>
            </p:custDataLst>
          </p:nvPr>
        </p:nvPicPr>
        <p:blipFill rotWithShape="1">
          <a:blip r:embed="rId9" cstate="print">
            <a:extLst>
              <a:ext uri="{28A0092B-C50C-407E-A947-70E740481C1C}">
                <a14:useLocalDpi xmlns:a14="http://schemas.microsoft.com/office/drawing/2010/main" val="0"/>
              </a:ext>
            </a:extLst>
          </a:blip>
          <a:srcRect r="13739" b="16632"/>
          <a:stretch/>
        </p:blipFill>
        <p:spPr bwMode="auto">
          <a:xfrm>
            <a:off x="3685880" y="3870006"/>
            <a:ext cx="5247522" cy="1556388"/>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91876208"/>
      </p:ext>
    </p:extLst>
  </p:cSld>
  <p:clrMapOvr>
    <a:masterClrMapping/>
  </p:clrMapOvr>
  <p:transition spd="med" advTm="14785">
    <p:pull/>
  </p:transition>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39" objId="4"/>
        <p14:stopEvt time="13776" objId="4"/>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3BAE5C-14BF-4C97-8DA4-EC905FF7764D}"/>
              </a:ext>
            </a:extLst>
          </p:cNvPr>
          <p:cNvSpPr/>
          <p:nvPr/>
        </p:nvSpPr>
        <p:spPr>
          <a:xfrm>
            <a:off x="1828800" y="2133600"/>
            <a:ext cx="89916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Congratulations!</a:t>
            </a:r>
          </a:p>
        </p:txBody>
      </p:sp>
      <p:sp>
        <p:nvSpPr>
          <p:cNvPr id="13" name="Rectangle 12">
            <a:extLst>
              <a:ext uri="{FF2B5EF4-FFF2-40B4-BE49-F238E27FC236}">
                <a16:creationId xmlns:a16="http://schemas.microsoft.com/office/drawing/2014/main" id="{F111FDBE-D009-4CF6-8822-9598BEB2D8CB}"/>
              </a:ext>
            </a:extLst>
          </p:cNvPr>
          <p:cNvSpPr/>
          <p:nvPr/>
        </p:nvSpPr>
        <p:spPr>
          <a:xfrm>
            <a:off x="2286000" y="3219270"/>
            <a:ext cx="80010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You’re Done!</a:t>
            </a:r>
          </a:p>
        </p:txBody>
      </p:sp>
    </p:spTree>
    <p:custDataLst>
      <p:tags r:id="rId1"/>
    </p:custDataLst>
    <p:extLst>
      <p:ext uri="{BB962C8B-B14F-4D97-AF65-F5344CB8AC3E}">
        <p14:creationId xmlns:p14="http://schemas.microsoft.com/office/powerpoint/2010/main" val="973016264"/>
      </p:ext>
    </p:extLst>
  </p:cSld>
  <p:clrMapOvr>
    <a:masterClrMapping/>
  </p:clrMapOvr>
  <p:transition spd="med" advTm="13358">
    <p:pull dir="d"/>
  </p:transition>
  <p:extLst>
    <p:ext uri="{E180D4A7-C9FB-4DFB-919C-405C955672EB}">
      <p14:showEvtLst xmlns:p14="http://schemas.microsoft.com/office/powerpoint/2010/main">
        <p14:playEvt time="593" objId="4"/>
        <p14:stopEvt time="9681" objId="4"/>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1509-A443-D77D-D676-B38B226A8C55}"/>
              </a:ext>
            </a:extLst>
          </p:cNvPr>
          <p:cNvSpPr>
            <a:spLocks noGrp="1"/>
          </p:cNvSpPr>
          <p:nvPr>
            <p:ph type="title"/>
          </p:nvPr>
        </p:nvSpPr>
        <p:spPr>
          <a:xfrm>
            <a:off x="1293810" y="982131"/>
            <a:ext cx="3887790" cy="821266"/>
          </a:xfrm>
          <a:ln w="38100">
            <a:solidFill>
              <a:schemeClr val="tx1">
                <a:lumMod val="95000"/>
                <a:lumOff val="5000"/>
              </a:schemeClr>
            </a:solidFill>
          </a:ln>
          <a:scene3d>
            <a:camera prst="isometricOffAxis1Right"/>
            <a:lightRig rig="threePt" dir="t"/>
          </a:scene3d>
        </p:spPr>
        <p:txBody>
          <a:bodyPr>
            <a:normAutofit fontScale="90000"/>
          </a:bodyPr>
          <a:lstStyle/>
          <a:p>
            <a:r>
              <a:rPr lang="en-US" b="1" i="1" u="sng" dirty="0">
                <a:solidFill>
                  <a:srgbClr val="7030A0"/>
                </a:solidFill>
              </a:rPr>
              <a:t>OFFICER DUTIES</a:t>
            </a:r>
            <a:br>
              <a:rPr lang="en-US" b="1" i="1" u="sng" dirty="0">
                <a:solidFill>
                  <a:srgbClr val="7030A0"/>
                </a:solidFill>
              </a:rPr>
            </a:br>
            <a:endParaRPr lang="en-US" b="1" i="1" u="sng" dirty="0">
              <a:solidFill>
                <a:srgbClr val="7030A0"/>
              </a:solidFill>
            </a:endParaRPr>
          </a:p>
        </p:txBody>
      </p:sp>
      <p:sp>
        <p:nvSpPr>
          <p:cNvPr id="14" name="Content Placeholder 13">
            <a:extLst>
              <a:ext uri="{FF2B5EF4-FFF2-40B4-BE49-F238E27FC236}">
                <a16:creationId xmlns:a16="http://schemas.microsoft.com/office/drawing/2014/main" id="{F3AF29C4-E46C-34B9-1213-2CDCA2FF19CB}"/>
              </a:ext>
            </a:extLst>
          </p:cNvPr>
          <p:cNvSpPr>
            <a:spLocks noGrp="1"/>
          </p:cNvSpPr>
          <p:nvPr>
            <p:ph idx="1"/>
          </p:nvPr>
        </p:nvSpPr>
        <p:spPr>
          <a:xfrm>
            <a:off x="5181600" y="705853"/>
            <a:ext cx="6240379" cy="5470358"/>
          </a:xfrm>
        </p:spPr>
        <p:txBody>
          <a:bodyPr>
            <a:normAutofit/>
          </a:bodyPr>
          <a:lstStyle/>
          <a:p>
            <a:r>
              <a:rPr lang="en-US" dirty="0"/>
              <a:t>1. Fill in for the president when not available.</a:t>
            </a:r>
          </a:p>
          <a:p>
            <a:r>
              <a:rPr lang="en-US" dirty="0"/>
              <a:t> 2. See info under President (above) for more information about the president’s duties. </a:t>
            </a:r>
            <a:endParaRPr lang="en-US" u="sng" dirty="0"/>
          </a:p>
        </p:txBody>
      </p:sp>
      <p:sp>
        <p:nvSpPr>
          <p:cNvPr id="4" name="Text Placeholder 3">
            <a:extLst>
              <a:ext uri="{FF2B5EF4-FFF2-40B4-BE49-F238E27FC236}">
                <a16:creationId xmlns:a16="http://schemas.microsoft.com/office/drawing/2014/main" id="{99EAAF16-ACCE-B7EC-8694-3C83F4D974FF}"/>
              </a:ext>
            </a:extLst>
          </p:cNvPr>
          <p:cNvSpPr>
            <a:spLocks noGrp="1"/>
          </p:cNvSpPr>
          <p:nvPr>
            <p:ph type="body" sz="half" idx="2"/>
          </p:nvPr>
        </p:nvSpPr>
        <p:spPr/>
        <p:txBody>
          <a:bodyPr/>
          <a:lstStyle/>
          <a:p>
            <a:r>
              <a:rPr lang="en-US" b="1" dirty="0"/>
              <a:t>ALL INFORMATION CAN BE FOUND AT</a:t>
            </a:r>
          </a:p>
          <a:p>
            <a:r>
              <a:rPr lang="en-US" dirty="0">
                <a:hlinkClick r:id="rId2"/>
              </a:rPr>
              <a:t>BOWL.com | ARC-League Resources</a:t>
            </a:r>
            <a:endParaRPr lang="en-US" dirty="0"/>
          </a:p>
          <a:p>
            <a:endParaRPr lang="en-US" dirty="0"/>
          </a:p>
        </p:txBody>
      </p:sp>
      <p:sp>
        <p:nvSpPr>
          <p:cNvPr id="19" name="TextBox 18">
            <a:extLst>
              <a:ext uri="{FF2B5EF4-FFF2-40B4-BE49-F238E27FC236}">
                <a16:creationId xmlns:a16="http://schemas.microsoft.com/office/drawing/2014/main" id="{F055663C-21A7-3279-8233-E03EA0C82002}"/>
              </a:ext>
            </a:extLst>
          </p:cNvPr>
          <p:cNvSpPr txBox="1"/>
          <p:nvPr/>
        </p:nvSpPr>
        <p:spPr>
          <a:xfrm>
            <a:off x="2062034" y="2502569"/>
            <a:ext cx="2182008" cy="369332"/>
          </a:xfrm>
          <a:prstGeom prst="rect">
            <a:avLst/>
          </a:prstGeom>
          <a:noFill/>
        </p:spPr>
        <p:txBody>
          <a:bodyPr wrap="none" rtlCol="0">
            <a:spAutoFit/>
          </a:bodyPr>
          <a:lstStyle/>
          <a:p>
            <a:r>
              <a:rPr lang="en-US" b="1" i="1" dirty="0"/>
              <a:t>VICE PRESIDENT</a:t>
            </a:r>
          </a:p>
        </p:txBody>
      </p:sp>
    </p:spTree>
    <p:extLst>
      <p:ext uri="{BB962C8B-B14F-4D97-AF65-F5344CB8AC3E}">
        <p14:creationId xmlns:p14="http://schemas.microsoft.com/office/powerpoint/2010/main" val="1153709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77EB60-E687-41B8-A622-A28AA38FEA00}"/>
              </a:ext>
            </a:extLst>
          </p:cNvPr>
          <p:cNvSpPr/>
          <p:nvPr/>
        </p:nvSpPr>
        <p:spPr>
          <a:xfrm>
            <a:off x="762000" y="1752600"/>
            <a:ext cx="1120140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League Secretary Training</a:t>
            </a:r>
          </a:p>
        </p:txBody>
      </p:sp>
    </p:spTree>
    <p:custDataLst>
      <p:tags r:id="rId1"/>
    </p:custDataLst>
    <p:extLst>
      <p:ext uri="{BB962C8B-B14F-4D97-AF65-F5344CB8AC3E}">
        <p14:creationId xmlns:p14="http://schemas.microsoft.com/office/powerpoint/2010/main" val="3613287472"/>
      </p:ext>
    </p:extLst>
  </p:cSld>
  <p:clrMapOvr>
    <a:masterClrMapping/>
  </p:clrMapOvr>
  <mc:AlternateContent xmlns:mc="http://schemas.openxmlformats.org/markup-compatibility/2006" xmlns:p14="http://schemas.microsoft.com/office/powerpoint/2010/main">
    <mc:Choice Requires="p14">
      <p:transition p14:dur="10" advTm="47744"/>
    </mc:Choice>
    <mc:Fallback xmlns="">
      <p:transition advTm="47744"/>
    </mc:Fallback>
  </mc:AlternateContent>
  <p:extLst>
    <p:ext uri="{E180D4A7-C9FB-4DFB-919C-405C955672EB}">
      <p14:showEvtLst xmlns:p14="http://schemas.microsoft.com/office/powerpoint/2010/main">
        <p14:playEvt time="2257" objId="7"/>
        <p14:stopEvt time="46180" objId="7"/>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6842BC-207C-4566-BEDE-ED977908E198}"/>
              </a:ext>
            </a:extLst>
          </p:cNvPr>
          <p:cNvSpPr>
            <a:spLocks noGrp="1"/>
          </p:cNvSpPr>
          <p:nvPr>
            <p:ph type="title"/>
          </p:nvPr>
        </p:nvSpPr>
        <p:spPr>
          <a:xfrm>
            <a:off x="838200" y="76200"/>
            <a:ext cx="113538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Introduction</a:t>
            </a:r>
          </a:p>
        </p:txBody>
      </p:sp>
      <p:sp>
        <p:nvSpPr>
          <p:cNvPr id="5" name="TextBox 4">
            <a:extLst>
              <a:ext uri="{FF2B5EF4-FFF2-40B4-BE49-F238E27FC236}">
                <a16:creationId xmlns:a16="http://schemas.microsoft.com/office/drawing/2014/main" id="{7D1EDB21-7706-42B8-A403-E380A45F114C}"/>
              </a:ext>
            </a:extLst>
          </p:cNvPr>
          <p:cNvSpPr txBox="1"/>
          <p:nvPr/>
        </p:nvSpPr>
        <p:spPr>
          <a:xfrm>
            <a:off x="2209800" y="1680805"/>
            <a:ext cx="8458200"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This lesson is broken into six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Meetings</a:t>
            </a: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Organizational Meeting</a:t>
            </a: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Week One</a:t>
            </a: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League Certification</a:t>
            </a: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Weekly Duties</a:t>
            </a: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Season Wrap-up</a:t>
            </a:r>
          </a:p>
        </p:txBody>
      </p:sp>
    </p:spTree>
    <p:custDataLst>
      <p:tags r:id="rId1"/>
    </p:custDataLst>
    <p:extLst>
      <p:ext uri="{BB962C8B-B14F-4D97-AF65-F5344CB8AC3E}">
        <p14:creationId xmlns:p14="http://schemas.microsoft.com/office/powerpoint/2010/main" val="3217264408"/>
      </p:ext>
    </p:extLst>
  </p:cSld>
  <p:clrMapOvr>
    <a:masterClrMapping/>
  </p:clrMapOvr>
  <p:transition spd="slow" advTm="12836">
    <p:cover/>
  </p:transition>
  <p:extLst>
    <p:ext uri="{E180D4A7-C9FB-4DFB-919C-405C955672EB}">
      <p14:showEvtLst xmlns:p14="http://schemas.microsoft.com/office/powerpoint/2010/main">
        <p14:playEvt time="937" objId="2"/>
        <p14:stopEvt time="11609" objId="2"/>
      </p14:showEvtLst>
    </p:ext>
  </p:extLs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3276601" y="2211050"/>
            <a:ext cx="6051033"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Meetings</a:t>
            </a:r>
          </a:p>
        </p:txBody>
      </p:sp>
    </p:spTree>
    <p:custDataLst>
      <p:tags r:id="rId1"/>
    </p:custDataLst>
    <p:extLst>
      <p:ext uri="{BB962C8B-B14F-4D97-AF65-F5344CB8AC3E}">
        <p14:creationId xmlns:p14="http://schemas.microsoft.com/office/powerpoint/2010/main" val="2576438618"/>
      </p:ext>
    </p:extLst>
  </p:cSld>
  <p:clrMapOvr>
    <a:masterClrMapping/>
  </p:clrMapOvr>
  <p:transition spd="slow" advTm="22208">
    <p:cover dir="d"/>
  </p:transition>
  <p:extLst>
    <p:ext uri="{E180D4A7-C9FB-4DFB-919C-405C955672EB}">
      <p14:showEvtLst xmlns:p14="http://schemas.microsoft.com/office/powerpoint/2010/main">
        <p14:playEvt time="559" objId="3"/>
        <p14:stopEvt time="21069"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League Governance</a:t>
            </a:r>
          </a:p>
        </p:txBody>
      </p:sp>
      <p:sp>
        <p:nvSpPr>
          <p:cNvPr id="7" name="Content Placeholder 2">
            <a:extLst>
              <a:ext uri="{FF2B5EF4-FFF2-40B4-BE49-F238E27FC236}">
                <a16:creationId xmlns:a16="http://schemas.microsoft.com/office/drawing/2014/main" id="{9D7ECD17-8E2F-486F-A691-78A26525E61F}"/>
              </a:ext>
            </a:extLst>
          </p:cNvPr>
          <p:cNvSpPr>
            <a:spLocks noGrp="1"/>
          </p:cNvSpPr>
          <p:nvPr>
            <p:ph idx="1"/>
          </p:nvPr>
        </p:nvSpPr>
        <p:spPr>
          <a:xfrm>
            <a:off x="1371600" y="1600200"/>
            <a:ext cx="10134600" cy="4525963"/>
          </a:xfrm>
        </p:spPr>
        <p:txBody>
          <a:bodyPr>
            <a:normAutofit fontScale="92500" lnSpcReduction="10000"/>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Leagues are governed by the board of directors.</a:t>
            </a:r>
          </a:p>
          <a:p>
            <a:pPr marL="0" indent="0">
              <a:buNone/>
            </a:pP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The board of directors is comprised of the team captains and league officers.</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Officer elections are conducted prior to prize disbursement unless the board of directors state they are to be held prior to the start of the league.</a:t>
            </a:r>
          </a:p>
          <a:p>
            <a:pPr marL="0" indent="0">
              <a:buNone/>
            </a:pP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League officers must be USBC members.</a:t>
            </a:r>
          </a:p>
        </p:txBody>
      </p:sp>
    </p:spTree>
    <p:custDataLst>
      <p:tags r:id="rId1"/>
    </p:custDataLst>
    <p:extLst>
      <p:ext uri="{BB962C8B-B14F-4D97-AF65-F5344CB8AC3E}">
        <p14:creationId xmlns:p14="http://schemas.microsoft.com/office/powerpoint/2010/main" val="2757840387"/>
      </p:ext>
    </p:extLst>
  </p:cSld>
  <p:clrMapOvr>
    <a:masterClrMapping/>
  </p:clrMapOvr>
  <p:transition spd="slow" advTm="25724">
    <p:cover dir="ld"/>
  </p:transition>
  <p:extLst>
    <p:ext uri="{E180D4A7-C9FB-4DFB-919C-405C955672EB}">
      <p14:showEvtLst xmlns:p14="http://schemas.microsoft.com/office/powerpoint/2010/main">
        <p14:playEvt time="716" objId="5"/>
        <p14:stopEvt time="24908" objId="5"/>
      </p14:showEvtLst>
    </p:ext>
  </p:extLs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Meeting Notification</a:t>
            </a:r>
          </a:p>
        </p:txBody>
      </p:sp>
      <p:sp>
        <p:nvSpPr>
          <p:cNvPr id="9" name="Rectangle 8">
            <a:extLst>
              <a:ext uri="{FF2B5EF4-FFF2-40B4-BE49-F238E27FC236}">
                <a16:creationId xmlns:a16="http://schemas.microsoft.com/office/drawing/2014/main" id="{1C288BC8-C3DB-4640-8F86-34D4C78EB41E}"/>
              </a:ext>
            </a:extLst>
          </p:cNvPr>
          <p:cNvSpPr/>
          <p:nvPr/>
        </p:nvSpPr>
        <p:spPr>
          <a:xfrm>
            <a:off x="1562100" y="1529581"/>
            <a:ext cx="975360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As league secretary, you will be responsible for notifying the appropriate league members of the date, time and place. </a:t>
            </a:r>
          </a:p>
        </p:txBody>
      </p:sp>
      <p:pic>
        <p:nvPicPr>
          <p:cNvPr id="10" name="PPTShape_0">
            <a:extLst>
              <a:ext uri="{FF2B5EF4-FFF2-40B4-BE49-F238E27FC236}">
                <a16:creationId xmlns:a16="http://schemas.microsoft.com/office/drawing/2014/main" id="{56AED9B0-C4A1-483C-9380-BBF0C3BE9F44}"/>
              </a:ext>
            </a:extLst>
          </p:cNvPr>
          <p:cNvPicPr>
            <a:picLocks noChangeAspect="1" noChangeArrowheads="1"/>
          </p:cNvPicPr>
          <p:nvPr>
            <p:custDataLst>
              <p:tags r:id="rId2"/>
            </p:custDataLst>
          </p:nvPr>
        </p:nvPicPr>
        <p:blipFill rotWithShape="1">
          <a:blip r:embed="rId6" cstate="print">
            <a:extLst>
              <a:ext uri="{28A0092B-C50C-407E-A947-70E740481C1C}">
                <a14:useLocalDpi xmlns:a14="http://schemas.microsoft.com/office/drawing/2010/main" val="0"/>
              </a:ext>
            </a:extLst>
          </a:blip>
          <a:srcRect l="41036" t="44460" r="9048" b="7349"/>
          <a:stretch/>
        </p:blipFill>
        <p:spPr bwMode="auto">
          <a:xfrm>
            <a:off x="4273175" y="2929603"/>
            <a:ext cx="4331455" cy="293779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1908349087"/>
      </p:ext>
    </p:extLst>
  </p:cSld>
  <p:clrMapOvr>
    <a:masterClrMapping/>
  </p:clrMapOvr>
  <p:transition spd="slow" advTm="25088">
    <p:cover dir="ld"/>
  </p:transition>
  <p:extLst>
    <p:ext uri="{E180D4A7-C9FB-4DFB-919C-405C955672EB}">
      <p14:showEvtLst xmlns:p14="http://schemas.microsoft.com/office/powerpoint/2010/main">
        <p14:playEvt time="531" objId="2"/>
        <p14:stopEvt time="24011" objId="2"/>
      </p14:showEvtLst>
    </p:ext>
  </p:extLs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Quorum Definition</a:t>
            </a:r>
          </a:p>
        </p:txBody>
      </p:sp>
      <p:sp>
        <p:nvSpPr>
          <p:cNvPr id="7" name="Rectangle 6">
            <a:extLst>
              <a:ext uri="{FF2B5EF4-FFF2-40B4-BE49-F238E27FC236}">
                <a16:creationId xmlns:a16="http://schemas.microsoft.com/office/drawing/2014/main" id="{5859AD65-B068-49D8-8E78-A7CBF1144125}"/>
              </a:ext>
            </a:extLst>
          </p:cNvPr>
          <p:cNvSpPr/>
          <p:nvPr/>
        </p:nvSpPr>
        <p:spPr>
          <a:xfrm>
            <a:off x="1409700" y="1828800"/>
            <a:ext cx="10058400" cy="36009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 quorum is the minimum number of members required to hold an official meeting.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 meeting during the season, a quorum is a majority or one more than half.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the organizational meeting a quorum is those present.</a:t>
            </a:r>
          </a:p>
        </p:txBody>
      </p:sp>
    </p:spTree>
    <p:custDataLst>
      <p:tags r:id="rId1"/>
    </p:custDataLst>
    <p:extLst>
      <p:ext uri="{BB962C8B-B14F-4D97-AF65-F5344CB8AC3E}">
        <p14:creationId xmlns:p14="http://schemas.microsoft.com/office/powerpoint/2010/main" val="255759678"/>
      </p:ext>
    </p:extLst>
  </p:cSld>
  <p:clrMapOvr>
    <a:masterClrMapping/>
  </p:clrMapOvr>
  <p:transition spd="slow" advTm="41651">
    <p:cover dir="lu"/>
  </p:transition>
  <p:extLst>
    <p:ext uri="{E180D4A7-C9FB-4DFB-919C-405C955672EB}">
      <p14:showEvtLst xmlns:p14="http://schemas.microsoft.com/office/powerpoint/2010/main">
        <p14:playEvt time="663" objId="5"/>
        <p14:stopEvt time="40505" objId="5"/>
      </p14:showEvtLst>
    </p:ext>
  </p:extLs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095978-0F2A-4C78-A59A-4B61A0323B9B}"/>
              </a:ext>
            </a:extLst>
          </p:cNvPr>
          <p:cNvSpPr>
            <a:spLocks noGrp="1"/>
          </p:cNvSpPr>
          <p:nvPr>
            <p:ph type="title"/>
          </p:nvPr>
        </p:nvSpPr>
        <p:spPr>
          <a:xfrm>
            <a:off x="2133604" y="0"/>
            <a:ext cx="8534399"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Determining a Quorum</a:t>
            </a:r>
          </a:p>
        </p:txBody>
      </p:sp>
      <p:sp>
        <p:nvSpPr>
          <p:cNvPr id="30" name="TextBox 29">
            <a:extLst>
              <a:ext uri="{FF2B5EF4-FFF2-40B4-BE49-F238E27FC236}">
                <a16:creationId xmlns:a16="http://schemas.microsoft.com/office/drawing/2014/main" id="{6AD4B8D1-06AB-4AE4-B723-0DE71477CFF7}"/>
              </a:ext>
            </a:extLst>
          </p:cNvPr>
          <p:cNvSpPr txBox="1"/>
          <p:nvPr/>
        </p:nvSpPr>
        <p:spPr>
          <a:xfrm>
            <a:off x="3472999" y="1295403"/>
            <a:ext cx="5714999" cy="4406415"/>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23ACFAD7-EB73-45B0-9416-2CF0781AAD91}"/>
              </a:ext>
            </a:extLst>
          </p:cNvPr>
          <p:cNvSpPr txBox="1"/>
          <p:nvPr/>
        </p:nvSpPr>
        <p:spPr>
          <a:xfrm>
            <a:off x="3320595" y="1219200"/>
            <a:ext cx="5791200"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E3E83499-48C8-4A2A-891F-8EB630591D27}"/>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408709" y="1181283"/>
            <a:ext cx="2950487" cy="3210491"/>
          </a:xfrm>
          <a:prstGeom prst="rect">
            <a:avLst/>
          </a:prstGeom>
        </p:spPr>
      </p:pic>
      <p:sp>
        <p:nvSpPr>
          <p:cNvPr id="34" name="Oval Callout 26">
            <a:extLst>
              <a:ext uri="{FF2B5EF4-FFF2-40B4-BE49-F238E27FC236}">
                <a16:creationId xmlns:a16="http://schemas.microsoft.com/office/drawing/2014/main" id="{CE137EE3-338C-4DE5-84DD-FB8AD85B8C2A}"/>
              </a:ext>
            </a:extLst>
          </p:cNvPr>
          <p:cNvSpPr/>
          <p:nvPr/>
        </p:nvSpPr>
        <p:spPr>
          <a:xfrm>
            <a:off x="5057866" y="3234088"/>
            <a:ext cx="1038135" cy="652121"/>
          </a:xfrm>
          <a:prstGeom prst="wedgeEllipseCallout">
            <a:avLst>
              <a:gd name="adj1" fmla="val 47912"/>
              <a:gd name="adj2" fmla="val 136744"/>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Here!</a:t>
            </a:r>
          </a:p>
        </p:txBody>
      </p:sp>
      <p:sp>
        <p:nvSpPr>
          <p:cNvPr id="35" name="Oval Callout 27">
            <a:extLst>
              <a:ext uri="{FF2B5EF4-FFF2-40B4-BE49-F238E27FC236}">
                <a16:creationId xmlns:a16="http://schemas.microsoft.com/office/drawing/2014/main" id="{680A758F-4356-4829-A041-92B50D10433C}"/>
              </a:ext>
            </a:extLst>
          </p:cNvPr>
          <p:cNvSpPr/>
          <p:nvPr/>
        </p:nvSpPr>
        <p:spPr>
          <a:xfrm>
            <a:off x="3062448" y="3025473"/>
            <a:ext cx="1038135" cy="652121"/>
          </a:xfrm>
          <a:prstGeom prst="wedgeEllipseCallout">
            <a:avLst>
              <a:gd name="adj1" fmla="val 37342"/>
              <a:gd name="adj2" fmla="val 16254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Here!</a:t>
            </a:r>
          </a:p>
        </p:txBody>
      </p:sp>
      <p:sp>
        <p:nvSpPr>
          <p:cNvPr id="36" name="Oval Callout 28">
            <a:extLst>
              <a:ext uri="{FF2B5EF4-FFF2-40B4-BE49-F238E27FC236}">
                <a16:creationId xmlns:a16="http://schemas.microsoft.com/office/drawing/2014/main" id="{AEB2217A-7A8C-4AB7-B970-A77D4A7BDF67}"/>
              </a:ext>
            </a:extLst>
          </p:cNvPr>
          <p:cNvSpPr/>
          <p:nvPr/>
        </p:nvSpPr>
        <p:spPr>
          <a:xfrm>
            <a:off x="7860225" y="2881012"/>
            <a:ext cx="1038135" cy="652121"/>
          </a:xfrm>
          <a:prstGeom prst="wedgeEllipseCallout">
            <a:avLst>
              <a:gd name="adj1" fmla="val -2939"/>
              <a:gd name="adj2" fmla="val 1381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Here!</a:t>
            </a:r>
          </a:p>
        </p:txBody>
      </p:sp>
      <p:pic>
        <p:nvPicPr>
          <p:cNvPr id="37" name="Picture 36">
            <a:extLst>
              <a:ext uri="{FF2B5EF4-FFF2-40B4-BE49-F238E27FC236}">
                <a16:creationId xmlns:a16="http://schemas.microsoft.com/office/drawing/2014/main" id="{FABC5272-1C01-459C-AD66-B2328C32A18B}"/>
              </a:ext>
            </a:extLst>
          </p:cNvPr>
          <p:cNvPicPr>
            <a:picLocks noChangeAspect="1"/>
          </p:cNvPicPr>
          <p:nvPr>
            <p:custDataLst>
              <p:tags r:id="rId3"/>
            </p:custDataLst>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82008" y="3762627"/>
            <a:ext cx="6324599" cy="2180395"/>
          </a:xfrm>
          <a:prstGeom prst="rect">
            <a:avLst/>
          </a:prstGeom>
        </p:spPr>
      </p:pic>
      <p:sp>
        <p:nvSpPr>
          <p:cNvPr id="41" name="Oval Callout 33">
            <a:extLst>
              <a:ext uri="{FF2B5EF4-FFF2-40B4-BE49-F238E27FC236}">
                <a16:creationId xmlns:a16="http://schemas.microsoft.com/office/drawing/2014/main" id="{E16CE06C-B99B-482A-8AFF-BC9644C4AAA0}"/>
              </a:ext>
            </a:extLst>
          </p:cNvPr>
          <p:cNvSpPr/>
          <p:nvPr/>
        </p:nvSpPr>
        <p:spPr>
          <a:xfrm>
            <a:off x="3276600" y="1181283"/>
            <a:ext cx="1676400" cy="642659"/>
          </a:xfrm>
          <a:prstGeom prst="wedgeEllipseCallout">
            <a:avLst>
              <a:gd name="adj1" fmla="val 98972"/>
              <a:gd name="adj2" fmla="val 5687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have a quorum?</a:t>
            </a:r>
          </a:p>
        </p:txBody>
      </p:sp>
    </p:spTree>
    <p:custDataLst>
      <p:tags r:id="rId1"/>
    </p:custDataLst>
    <p:extLst>
      <p:ext uri="{BB962C8B-B14F-4D97-AF65-F5344CB8AC3E}">
        <p14:creationId xmlns:p14="http://schemas.microsoft.com/office/powerpoint/2010/main" val="109137977"/>
      </p:ext>
    </p:extLst>
  </p:cSld>
  <p:clrMapOvr>
    <a:masterClrMapping/>
  </p:clrMapOvr>
  <p:transition spd="slow" advTm="13832">
    <p:cover dir="rd"/>
  </p:transition>
  <p:extLst>
    <p:ext uri="{E180D4A7-C9FB-4DFB-919C-405C955672EB}">
      <p14:showEvtLst xmlns:p14="http://schemas.microsoft.com/office/powerpoint/2010/main">
        <p14:playEvt time="661" objId="3"/>
        <p14:stopEvt time="12558" objId="3"/>
      </p14:showEvtLst>
    </p:ext>
  </p:extLs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Meeting Minutes</a:t>
            </a:r>
          </a:p>
        </p:txBody>
      </p:sp>
      <p:sp>
        <p:nvSpPr>
          <p:cNvPr id="7" name="Rectangle 6">
            <a:extLst>
              <a:ext uri="{FF2B5EF4-FFF2-40B4-BE49-F238E27FC236}">
                <a16:creationId xmlns:a16="http://schemas.microsoft.com/office/drawing/2014/main" id="{C5AEC573-D905-476E-B400-A130E4B8FB94}"/>
              </a:ext>
            </a:extLst>
          </p:cNvPr>
          <p:cNvSpPr/>
          <p:nvPr/>
        </p:nvSpPr>
        <p:spPr>
          <a:xfrm>
            <a:off x="2514600" y="1430953"/>
            <a:ext cx="8382000" cy="48936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Minutes should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742932" marR="0" lvl="1"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Roster of those present and absent</a:t>
            </a:r>
          </a:p>
          <a:p>
            <a:pPr marL="457188"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742932" marR="0" lvl="1"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Any motions made</a:t>
            </a:r>
          </a:p>
          <a:p>
            <a:pPr marL="457188"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742932" marR="0" lvl="1"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Who made the motion</a:t>
            </a:r>
          </a:p>
          <a:p>
            <a:pPr marL="457188"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742932" marR="0" lvl="1"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Who seconded the motion</a:t>
            </a:r>
          </a:p>
          <a:p>
            <a:pPr marL="457188"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742932" marR="0" lvl="1"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Final outcome of any votes taken</a:t>
            </a:r>
          </a:p>
          <a:p>
            <a:pPr marL="457188"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742932" marR="0" lvl="1"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Brief summary</a:t>
            </a:r>
          </a:p>
          <a:p>
            <a:pPr marL="457188"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Minutes do NOT need to be verbatim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480133708"/>
      </p:ext>
    </p:extLst>
  </p:cSld>
  <p:clrMapOvr>
    <a:masterClrMapping/>
  </p:clrMapOvr>
  <p:transition spd="slow" advTm="30536">
    <p:cover/>
  </p:transition>
  <p:extLst>
    <p:ext uri="{E180D4A7-C9FB-4DFB-919C-405C955672EB}">
      <p14:showEvtLst xmlns:p14="http://schemas.microsoft.com/office/powerpoint/2010/main">
        <p14:playEvt time="502" objId="5"/>
        <p14:stopEvt time="29590" objId="5"/>
      </p14:showEvtLst>
    </p:ext>
  </p:extLs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819400" y="1600200"/>
            <a:ext cx="6553200"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The Organizational Meeting</a:t>
            </a:r>
          </a:p>
        </p:txBody>
      </p:sp>
    </p:spTree>
    <p:custDataLst>
      <p:tags r:id="rId1"/>
    </p:custDataLst>
    <p:extLst>
      <p:ext uri="{BB962C8B-B14F-4D97-AF65-F5344CB8AC3E}">
        <p14:creationId xmlns:p14="http://schemas.microsoft.com/office/powerpoint/2010/main" val="1770581439"/>
      </p:ext>
    </p:extLst>
  </p:cSld>
  <p:clrMapOvr>
    <a:masterClrMapping/>
  </p:clrMapOvr>
  <p:transition spd="slow" advTm="3915">
    <p:cover dir="d"/>
  </p:transition>
  <p:extLst>
    <p:ext uri="{E180D4A7-C9FB-4DFB-919C-405C955672EB}">
      <p14:showEvtLst xmlns:p14="http://schemas.microsoft.com/office/powerpoint/2010/main">
        <p14:playEvt time="564" objId="5"/>
        <p14:stopEvt time="2214" objId="5"/>
      </p14:showEvtLst>
    </p:ext>
  </p:extLs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057400" y="76200"/>
            <a:ext cx="8763000" cy="1143000"/>
          </a:xfrm>
        </p:spPr>
        <p:txBody>
          <a:bodyPr>
            <a:no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The Organizational Meeting</a:t>
            </a:r>
          </a:p>
        </p:txBody>
      </p:sp>
      <p:sp>
        <p:nvSpPr>
          <p:cNvPr id="7" name="TextBox 6">
            <a:extLst>
              <a:ext uri="{FF2B5EF4-FFF2-40B4-BE49-F238E27FC236}">
                <a16:creationId xmlns:a16="http://schemas.microsoft.com/office/drawing/2014/main" id="{35BD5B1F-94D1-46A2-A358-5F5CCF23F1D6}"/>
              </a:ext>
            </a:extLst>
          </p:cNvPr>
          <p:cNvSpPr txBox="1"/>
          <p:nvPr/>
        </p:nvSpPr>
        <p:spPr>
          <a:xfrm>
            <a:off x="1905000" y="2362200"/>
            <a:ext cx="9677400" cy="3276600"/>
          </a:xfrm>
          <a:prstGeom prst="rect">
            <a:avLst/>
          </a:prstGeom>
        </p:spPr>
        <p:txBody>
          <a:bodyPr vert="horz" wrap="square" lIns="91440" tIns="45720" rIns="91440" bIns="4572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league adopts its rules, finalizes rosters and makes decisions on any other matter which needs to be addressed before the league begins.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234470541"/>
      </p:ext>
    </p:extLst>
  </p:cSld>
  <p:clrMapOvr>
    <a:masterClrMapping/>
  </p:clrMapOvr>
  <p:transition spd="slow" advTm="36610">
    <p:cover dir="r"/>
  </p:transition>
  <p:extLst>
    <p:ext uri="{E180D4A7-C9FB-4DFB-919C-405C955672EB}">
      <p14:showEvtLst xmlns:p14="http://schemas.microsoft.com/office/powerpoint/2010/main">
        <p14:playEvt time="520" objId="5"/>
        <p14:stopEvt time="35715" objId="5"/>
      </p14:showEvtLst>
    </p:ext>
  </p:extLs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4" name="Title 5">
            <a:extLst>
              <a:ext uri="{FF2B5EF4-FFF2-40B4-BE49-F238E27FC236}">
                <a16:creationId xmlns:a16="http://schemas.microsoft.com/office/drawing/2014/main" id="{50436A74-7FB6-4EF2-8D98-A823624C60EF}"/>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Adopting Rules</a:t>
            </a:r>
          </a:p>
        </p:txBody>
      </p:sp>
      <p:sp>
        <p:nvSpPr>
          <p:cNvPr id="75" name="TextBox 74">
            <a:extLst>
              <a:ext uri="{FF2B5EF4-FFF2-40B4-BE49-F238E27FC236}">
                <a16:creationId xmlns:a16="http://schemas.microsoft.com/office/drawing/2014/main" id="{495C2924-E46F-4A2B-BAF4-3BE05827366D}"/>
              </a:ext>
            </a:extLst>
          </p:cNvPr>
          <p:cNvSpPr txBox="1"/>
          <p:nvPr/>
        </p:nvSpPr>
        <p:spPr>
          <a:xfrm>
            <a:off x="1562100" y="1752600"/>
            <a:ext cx="9753599" cy="4419600"/>
          </a:xfrm>
          <a:prstGeom prst="rect">
            <a:avLst/>
          </a:prstGeom>
        </p:spPr>
        <p:txBody>
          <a:bodyPr vert="horz" wrap="square" lIns="91440" tIns="45720" rIns="91440" bIns="4572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board of directors, which consists of the team captains and league officers, are responsible for the adoption of rules unless the league rules specify the general membership adopts the rules. </a:t>
            </a:r>
          </a:p>
        </p:txBody>
      </p:sp>
    </p:spTree>
    <p:custDataLst>
      <p:tags r:id="rId1"/>
    </p:custDataLst>
    <p:extLst>
      <p:ext uri="{BB962C8B-B14F-4D97-AF65-F5344CB8AC3E}">
        <p14:creationId xmlns:p14="http://schemas.microsoft.com/office/powerpoint/2010/main" val="4192724722"/>
      </p:ext>
    </p:extLst>
  </p:cSld>
  <p:clrMapOvr>
    <a:masterClrMapping/>
  </p:clrMapOvr>
  <p:transition spd="slow" advTm="13760">
    <p:cover dir="u"/>
  </p:transition>
  <p:extLst>
    <p:ext uri="{E180D4A7-C9FB-4DFB-919C-405C955672EB}">
      <p14:showEvtLst xmlns:p14="http://schemas.microsoft.com/office/powerpoint/2010/main">
        <p14:playEvt time="590" objId="3"/>
        <p14:stopEvt time="12923" objId="3"/>
      </p14:showEvtLst>
    </p:ext>
  </p:extLs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USBC Benefits</a:t>
            </a:r>
          </a:p>
        </p:txBody>
      </p:sp>
      <p:sp>
        <p:nvSpPr>
          <p:cNvPr id="5" name="TextBox 4">
            <a:extLst>
              <a:ext uri="{FF2B5EF4-FFF2-40B4-BE49-F238E27FC236}">
                <a16:creationId xmlns:a16="http://schemas.microsoft.com/office/drawing/2014/main" id="{40CB14B3-A0CA-42B5-8DF7-E8FCE06CF02E}"/>
              </a:ext>
            </a:extLst>
          </p:cNvPr>
          <p:cNvSpPr txBox="1"/>
          <p:nvPr/>
        </p:nvSpPr>
        <p:spPr>
          <a:xfrm>
            <a:off x="2457450" y="1465985"/>
            <a:ext cx="7962899" cy="4488731"/>
          </a:xfrm>
          <a:prstGeom prst="rect">
            <a:avLst/>
          </a:prstGeom>
        </p:spPr>
        <p:txBody>
          <a:bodyPr vert="horz"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USBC members receive: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891" marR="0" lvl="0" indent="-34289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 certified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891" marR="0" lvl="0" indent="-34289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Tournament eligibility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891" marR="0" lvl="0" indent="-34289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Bonding of league prize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891" marR="0" lvl="0" indent="-34289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Standardized rules and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891" marR="0" lvl="0" indent="-34289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Member Rewards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292413304"/>
      </p:ext>
    </p:extLst>
  </p:cSld>
  <p:clrMapOvr>
    <a:masterClrMapping/>
  </p:clrMapOvr>
  <p:transition spd="slow" advTm="36703">
    <p:cover dir="ld"/>
  </p:transition>
  <p:extLst>
    <p:ext uri="{E180D4A7-C9FB-4DFB-919C-405C955672EB}">
      <p14:showEvtLst xmlns:p14="http://schemas.microsoft.com/office/powerpoint/2010/main">
        <p14:playEvt time="514" objId="3"/>
        <p14:stopEvt time="35809" objId="3"/>
      </p14:showEvtLst>
    </p:ext>
  </p:extLs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Finalizing Rosters</a:t>
            </a:r>
          </a:p>
        </p:txBody>
      </p:sp>
      <p:sp>
        <p:nvSpPr>
          <p:cNvPr id="13" name="Rectangle 12">
            <a:extLst>
              <a:ext uri="{FF2B5EF4-FFF2-40B4-BE49-F238E27FC236}">
                <a16:creationId xmlns:a16="http://schemas.microsoft.com/office/drawing/2014/main" id="{10C23C2F-373C-45BC-A7C6-401112A7A69F}"/>
              </a:ext>
            </a:extLst>
          </p:cNvPr>
          <p:cNvSpPr/>
          <p:nvPr/>
        </p:nvSpPr>
        <p:spPr>
          <a:xfrm>
            <a:off x="1828800" y="1548310"/>
            <a:ext cx="922020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Go over the team rosters with each captain and note any vacancy a team may have.</a:t>
            </a:r>
          </a:p>
        </p:txBody>
      </p:sp>
      <p:grpSp>
        <p:nvGrpSpPr>
          <p:cNvPr id="3" name="Group 2">
            <a:extLst>
              <a:ext uri="{FF2B5EF4-FFF2-40B4-BE49-F238E27FC236}">
                <a16:creationId xmlns:a16="http://schemas.microsoft.com/office/drawing/2014/main" id="{D352A38A-75F2-4ECF-AEEB-32ED25C51FCE}"/>
              </a:ext>
            </a:extLst>
          </p:cNvPr>
          <p:cNvGrpSpPr/>
          <p:nvPr/>
        </p:nvGrpSpPr>
        <p:grpSpPr>
          <a:xfrm>
            <a:off x="5063173" y="3030838"/>
            <a:ext cx="2739707" cy="2697721"/>
            <a:chOff x="3202147" y="2583597"/>
            <a:chExt cx="2739706" cy="2697721"/>
          </a:xfrm>
        </p:grpSpPr>
        <p:sp>
          <p:nvSpPr>
            <p:cNvPr id="14" name="TextBox 13">
              <a:extLst>
                <a:ext uri="{FF2B5EF4-FFF2-40B4-BE49-F238E27FC236}">
                  <a16:creationId xmlns:a16="http://schemas.microsoft.com/office/drawing/2014/main" id="{FB5ECF37-89C1-47E2-9752-56F73A38440E}"/>
                </a:ext>
              </a:extLst>
            </p:cNvPr>
            <p:cNvSpPr txBox="1"/>
            <p:nvPr/>
          </p:nvSpPr>
          <p:spPr>
            <a:xfrm>
              <a:off x="3202147" y="2583597"/>
              <a:ext cx="2739706" cy="2697721"/>
            </a:xfrm>
            <a:prstGeom prst="rect">
              <a:avLst/>
            </a:prstGeom>
            <a:ln>
              <a:solidFill>
                <a:schemeClr val="bg1">
                  <a:lumMod val="65000"/>
                </a:schemeClr>
              </a:solidFill>
            </a:ln>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Strikes &amp; Spares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633397"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Vick Johnson  </a:t>
              </a:r>
            </a:p>
            <a:p>
              <a:pPr marL="633397"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Torry Smith</a:t>
              </a:r>
            </a:p>
            <a:p>
              <a:pPr marL="633397"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Terri Jones</a:t>
              </a:r>
            </a:p>
            <a:p>
              <a:pPr marL="633397"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Joe Bowler</a:t>
              </a:r>
            </a:p>
            <a:p>
              <a:pPr marL="633397"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Steve Wonder</a:t>
              </a:r>
            </a:p>
            <a:p>
              <a:pPr marL="633397"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Kate Middle</a:t>
              </a:r>
            </a:p>
          </p:txBody>
        </p:sp>
        <p:pic>
          <p:nvPicPr>
            <p:cNvPr id="15" name="PPTShape_4" descr="C:\Users\mspridco.USBC\AppData\Local\Microsoft\Windows\Temporary Internet Files\Content.IE5\VPP8CH3E\MC900434663[1].wmf">
              <a:extLst>
                <a:ext uri="{FF2B5EF4-FFF2-40B4-BE49-F238E27FC236}">
                  <a16:creationId xmlns:a16="http://schemas.microsoft.com/office/drawing/2014/main" id="{C70C5F1D-B098-4008-BC28-FE3A048AB087}"/>
                </a:ext>
              </a:extLst>
            </p:cNvPr>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581400" y="3276600"/>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PTShape_4" descr="C:\Users\mspridco.USBC\AppData\Local\Microsoft\Windows\Temporary Internet Files\Content.IE5\VPP8CH3E\MC900434663[1].wmf">
              <a:extLst>
                <a:ext uri="{FF2B5EF4-FFF2-40B4-BE49-F238E27FC236}">
                  <a16:creationId xmlns:a16="http://schemas.microsoft.com/office/drawing/2014/main" id="{ED03F7BF-F64F-4A57-82FA-406F1782A15C}"/>
                </a:ext>
              </a:extLst>
            </p:cNvPr>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581400" y="3547833"/>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PTShape_4" descr="C:\Users\mspridco.USBC\AppData\Local\Microsoft\Windows\Temporary Internet Files\Content.IE5\VPP8CH3E\MC900434663[1].wmf">
              <a:extLst>
                <a:ext uri="{FF2B5EF4-FFF2-40B4-BE49-F238E27FC236}">
                  <a16:creationId xmlns:a16="http://schemas.microsoft.com/office/drawing/2014/main" id="{8B45AF7D-4BF1-4061-86D0-68D53A576824}"/>
                </a:ext>
              </a:extLst>
            </p:cNvPr>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589456" y="3852633"/>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PTShape_4" descr="C:\Users\mspridco.USBC\AppData\Local\Microsoft\Windows\Temporary Internet Files\Content.IE5\VPP8CH3E\MC900434663[1].wmf">
              <a:extLst>
                <a:ext uri="{FF2B5EF4-FFF2-40B4-BE49-F238E27FC236}">
                  <a16:creationId xmlns:a16="http://schemas.microsoft.com/office/drawing/2014/main" id="{83DE319C-0A3C-4B4D-9BE1-A6673916C73B}"/>
                </a:ext>
              </a:extLst>
            </p:cNvPr>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581400" y="4157433"/>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PTShape_4" descr="C:\Users\mspridco.USBC\AppData\Local\Microsoft\Windows\Temporary Internet Files\Content.IE5\VPP8CH3E\MC900434663[1].wmf">
              <a:extLst>
                <a:ext uri="{FF2B5EF4-FFF2-40B4-BE49-F238E27FC236}">
                  <a16:creationId xmlns:a16="http://schemas.microsoft.com/office/drawing/2014/main" id="{985CAB41-D30B-4D48-90A2-3DA300FDB69A}"/>
                </a:ext>
              </a:extLst>
            </p:cNvPr>
            <p:cNvPicPr>
              <a:picLocks noChangeAspect="1" noChangeArrowheads="1"/>
            </p:cNvPicPr>
            <p:nvPr>
              <p:custDataLst>
                <p:tags r:id="rId6"/>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581400" y="4495800"/>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PTShape_4" descr="C:\Users\mspridco.USBC\AppData\Local\Microsoft\Windows\Temporary Internet Files\Content.IE5\VPP8CH3E\MC900434663[1].wmf">
              <a:extLst>
                <a:ext uri="{FF2B5EF4-FFF2-40B4-BE49-F238E27FC236}">
                  <a16:creationId xmlns:a16="http://schemas.microsoft.com/office/drawing/2014/main" id="{3C398F27-590F-4679-9B89-6EBD101EAE24}"/>
                </a:ext>
              </a:extLst>
            </p:cNvPr>
            <p:cNvPicPr>
              <a:picLocks noChangeAspect="1" noChangeArrowheads="1"/>
            </p:cNvPicPr>
            <p:nvPr>
              <p:custDataLst>
                <p:tags r:id="rId7"/>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589456" y="4800600"/>
              <a:ext cx="228282" cy="262167"/>
            </a:xfrm>
            <a:prstGeom prst="rect">
              <a:avLst/>
            </a:prstGeom>
            <a:noFill/>
            <a:ln>
              <a:noFill/>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30634416"/>
      </p:ext>
    </p:extLst>
  </p:cSld>
  <p:clrMapOvr>
    <a:masterClrMapping/>
  </p:clrMapOvr>
  <p:transition spd="slow" advTm="20935">
    <p:cover dir="lu"/>
  </p:transition>
  <p:extLst>
    <p:ext uri="{E180D4A7-C9FB-4DFB-919C-405C955672EB}">
      <p14:showEvtLst xmlns:p14="http://schemas.microsoft.com/office/powerpoint/2010/main">
        <p14:playEvt time="559" objId="4"/>
        <p14:stopEvt time="19767" objId="4"/>
      </p14:showEvtLst>
    </p:ext>
  </p:extLs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Updating League Rules</a:t>
            </a:r>
          </a:p>
        </p:txBody>
      </p:sp>
      <p:sp>
        <p:nvSpPr>
          <p:cNvPr id="3" name="Rectangle 2">
            <a:extLst>
              <a:ext uri="{FF2B5EF4-FFF2-40B4-BE49-F238E27FC236}">
                <a16:creationId xmlns:a16="http://schemas.microsoft.com/office/drawing/2014/main" id="{3D4E98CC-B10E-4583-9D0A-D3FA89EC2DD5}"/>
              </a:ext>
            </a:extLst>
          </p:cNvPr>
          <p:cNvSpPr/>
          <p:nvPr/>
        </p:nvSpPr>
        <p:spPr>
          <a:xfrm>
            <a:off x="2495550" y="2218372"/>
            <a:ext cx="7886700" cy="29546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the league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Update based on league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Have President check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44" marR="0" lvl="0" indent="-285744"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Make copies to pass out to league officers and team captains</a:t>
            </a:r>
          </a:p>
        </p:txBody>
      </p:sp>
    </p:spTree>
    <p:custDataLst>
      <p:tags r:id="rId1"/>
    </p:custDataLst>
    <p:extLst>
      <p:ext uri="{BB962C8B-B14F-4D97-AF65-F5344CB8AC3E}">
        <p14:creationId xmlns:p14="http://schemas.microsoft.com/office/powerpoint/2010/main" val="1167889531"/>
      </p:ext>
    </p:extLst>
  </p:cSld>
  <p:clrMapOvr>
    <a:masterClrMapping/>
  </p:clrMapOvr>
  <p:transition spd="slow" advTm="14585">
    <p:cover dir="rd"/>
  </p:transition>
  <p:extLst>
    <p:ext uri="{E180D4A7-C9FB-4DFB-919C-405C955672EB}">
      <p14:showEvtLst xmlns:p14="http://schemas.microsoft.com/office/powerpoint/2010/main">
        <p14:playEvt time="436" objId="2"/>
        <p14:stopEvt time="13536"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6A1649D0-D050-4454-B229-5C3F2AA8B6EB}"/>
              </a:ext>
            </a:extLst>
          </p:cNvPr>
          <p:cNvSpPr>
            <a:spLocks noGrp="1"/>
          </p:cNvSpPr>
          <p:nvPr>
            <p:ph type="title"/>
          </p:nvPr>
        </p:nvSpPr>
        <p:spPr>
          <a:xfrm>
            <a:off x="2209800" y="76200"/>
            <a:ext cx="8458200" cy="1143000"/>
          </a:xfrm>
        </p:spPr>
        <p:txBody>
          <a:bodyPr>
            <a:normAutofit/>
          </a:bodyPr>
          <a:lstStyle/>
          <a:p>
            <a:r>
              <a:rPr lang="en-US" sz="4000" dirty="0">
                <a:latin typeface="Verdana" panose="020B0604030504040204" pitchFamily="34" charset="0"/>
                <a:ea typeface="Verdana" panose="020B0604030504040204" pitchFamily="34" charset="0"/>
                <a:cs typeface="Verdana" panose="020B0604030504040204" pitchFamily="34" charset="0"/>
              </a:rPr>
              <a:t>Organizational Meeting Basics</a:t>
            </a:r>
          </a:p>
        </p:txBody>
      </p:sp>
      <p:sp>
        <p:nvSpPr>
          <p:cNvPr id="7" name="Content Placeholder 2">
            <a:extLst>
              <a:ext uri="{FF2B5EF4-FFF2-40B4-BE49-F238E27FC236}">
                <a16:creationId xmlns:a16="http://schemas.microsoft.com/office/drawing/2014/main" id="{9755E022-3AF1-4318-B917-7F466193809A}"/>
              </a:ext>
            </a:extLst>
          </p:cNvPr>
          <p:cNvSpPr>
            <a:spLocks noGrp="1"/>
          </p:cNvSpPr>
          <p:nvPr>
            <p:ph idx="1"/>
          </p:nvPr>
        </p:nvSpPr>
        <p:spPr>
          <a:xfrm>
            <a:off x="5562600" y="1714500"/>
            <a:ext cx="5562600" cy="3733800"/>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An organizational meeting is held to adopt rules, finalize rosters and make any other decisions necessary prior to the start of league competition. </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Sample League rules can be found on the Rules page of BOWL.com</a:t>
            </a: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1E9D0445-8C3C-4EEB-AEE7-2C1F57783C7C}"/>
              </a:ext>
            </a:extLst>
          </p:cNvPr>
          <p:cNvPicPr>
            <a:picLocks noChangeAspect="1"/>
          </p:cNvPicPr>
          <p:nvPr/>
        </p:nvPicPr>
        <p:blipFill>
          <a:blip r:embed="rId5"/>
          <a:stretch>
            <a:fillRect/>
          </a:stretch>
        </p:blipFill>
        <p:spPr>
          <a:xfrm>
            <a:off x="829559" y="942680"/>
            <a:ext cx="4826523" cy="5090475"/>
          </a:xfrm>
          <a:prstGeom prst="rect">
            <a:avLst/>
          </a:prstGeom>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2670525415"/>
      </p:ext>
    </p:extLst>
  </p:cSld>
  <p:clrMapOvr>
    <a:masterClrMapping/>
  </p:clrMapOvr>
  <p:transition spd="slow" advTm="23639">
    <p:cover dir="lu"/>
  </p:transition>
  <p:extLst>
    <p:ext uri="{E180D4A7-C9FB-4DFB-919C-405C955672EB}">
      <p14:showEvtLst xmlns:p14="http://schemas.microsoft.com/office/powerpoint/2010/main">
        <p14:playEvt time="502" objId="8"/>
        <p14:stopEvt time="22457" objId="8"/>
      </p14:showEvtLst>
    </p:ext>
  </p:extLs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895600" y="2286001"/>
            <a:ext cx="655320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WEEK ONE</a:t>
            </a:r>
          </a:p>
        </p:txBody>
      </p:sp>
    </p:spTree>
    <p:custDataLst>
      <p:tags r:id="rId1"/>
    </p:custDataLst>
    <p:extLst>
      <p:ext uri="{BB962C8B-B14F-4D97-AF65-F5344CB8AC3E}">
        <p14:creationId xmlns:p14="http://schemas.microsoft.com/office/powerpoint/2010/main" val="2269111330"/>
      </p:ext>
    </p:extLst>
  </p:cSld>
  <p:clrMapOvr>
    <a:masterClrMapping/>
  </p:clrMapOvr>
  <p:transition spd="slow" advTm="2997">
    <p:cover dir="ru"/>
  </p:transition>
  <p:extLst>
    <p:ext uri="{E180D4A7-C9FB-4DFB-919C-405C955672EB}">
      <p14:showEvtLst xmlns:p14="http://schemas.microsoft.com/office/powerpoint/2010/main">
        <p14:playEvt time="476" objId="2"/>
        <p14:stopEvt time="1759" objId="2"/>
      </p14:showEvtLst>
    </p:ext>
  </p:extLs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PTShape_1" descr="C:\Users\mspridco.USBC\AppData\Local\Microsoft\Windows\Temporary Internet Files\Content.IE5\VPP8CH3E\MC900423153[1].wmf">
            <a:extLst>
              <a:ext uri="{FF2B5EF4-FFF2-40B4-BE49-F238E27FC236}">
                <a16:creationId xmlns:a16="http://schemas.microsoft.com/office/drawing/2014/main" id="{626F1515-E342-4487-B617-6579F210E739}"/>
              </a:ext>
            </a:extLst>
          </p:cNvPr>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838200"/>
            <a:ext cx="3733800" cy="373380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07DCBA-AF90-48B4-9293-C5163F20538D}"/>
              </a:ext>
            </a:extLst>
          </p:cNvPr>
          <p:cNvSpPr txBox="1"/>
          <p:nvPr/>
        </p:nvSpPr>
        <p:spPr>
          <a:xfrm>
            <a:off x="3162300" y="5029200"/>
            <a:ext cx="6553200" cy="680720"/>
          </a:xfrm>
          <a:prstGeom prst="rect">
            <a:avLst/>
          </a:prstGeom>
        </p:spPr>
        <p:txBody>
          <a:bodyPr vert="horz"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It doesn’t have to be this way!</a:t>
            </a:r>
          </a:p>
        </p:txBody>
      </p:sp>
    </p:spTree>
    <p:custDataLst>
      <p:tags r:id="rId1"/>
    </p:custDataLst>
    <p:extLst>
      <p:ext uri="{BB962C8B-B14F-4D97-AF65-F5344CB8AC3E}">
        <p14:creationId xmlns:p14="http://schemas.microsoft.com/office/powerpoint/2010/main" val="1593742083"/>
      </p:ext>
    </p:extLst>
  </p:cSld>
  <p:clrMapOvr>
    <a:masterClrMapping/>
  </p:clrMapOvr>
  <p:transition spd="med" advTm="11586">
    <p:pull/>
  </p:transition>
  <p:extLst>
    <p:ext uri="{E180D4A7-C9FB-4DFB-919C-405C955672EB}">
      <p14:showEvtLst xmlns:p14="http://schemas.microsoft.com/office/powerpoint/2010/main">
        <p14:playEvt time="725" objId="3"/>
        <p14:stopEvt time="10489" objId="3"/>
      </p14:showEvtLst>
    </p:ext>
  </p:extLs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838200" y="76200"/>
            <a:ext cx="11353800" cy="114300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League Membership Package</a:t>
            </a:r>
          </a:p>
        </p:txBody>
      </p:sp>
      <p:pic>
        <p:nvPicPr>
          <p:cNvPr id="8" name="Content Placeholder 3">
            <a:extLst>
              <a:ext uri="{FF2B5EF4-FFF2-40B4-BE49-F238E27FC236}">
                <a16:creationId xmlns:a16="http://schemas.microsoft.com/office/drawing/2014/main" id="{380A9BA6-2C49-4F3D-9E31-0B9792C913AC}"/>
              </a:ext>
            </a:extLst>
          </p:cNvPr>
          <p:cNvPicPr>
            <a:picLocks noGrp="1" noChangeAspect="1"/>
          </p:cNvPicPr>
          <p:nvPr>
            <p:ph idx="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2514600" y="1573068"/>
            <a:ext cx="1905000" cy="2465533"/>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BFE30421-9573-4920-B60C-350F0F5079A8}"/>
              </a:ext>
            </a:extLst>
          </p:cNvPr>
          <p:cNvPicPr>
            <a:picLocks noChangeAspect="1"/>
          </p:cNvPicPr>
          <p:nvPr/>
        </p:nvPicPr>
        <p:blipFill>
          <a:blip r:embed="rId7"/>
          <a:stretch>
            <a:fillRect/>
          </a:stretch>
        </p:blipFill>
        <p:spPr>
          <a:xfrm>
            <a:off x="5616276" y="1573068"/>
            <a:ext cx="1600916" cy="2465533"/>
          </a:xfrm>
          <a:prstGeom prst="rect">
            <a:avLst/>
          </a:prstGeom>
          <a:ln>
            <a:solidFill>
              <a:schemeClr val="tx1">
                <a:lumMod val="75000"/>
                <a:lumOff val="25000"/>
              </a:schemeClr>
            </a:solidFill>
          </a:ln>
        </p:spPr>
      </p:pic>
      <p:pic>
        <p:nvPicPr>
          <p:cNvPr id="2" name="Picture 1">
            <a:extLst>
              <a:ext uri="{FF2B5EF4-FFF2-40B4-BE49-F238E27FC236}">
                <a16:creationId xmlns:a16="http://schemas.microsoft.com/office/drawing/2014/main" id="{0DD3EDB9-3DF7-4F2E-82C7-90A633D06BD1}"/>
              </a:ext>
            </a:extLst>
          </p:cNvPr>
          <p:cNvPicPr>
            <a:picLocks noChangeAspect="1"/>
          </p:cNvPicPr>
          <p:nvPr/>
        </p:nvPicPr>
        <p:blipFill>
          <a:blip r:embed="rId8"/>
          <a:stretch>
            <a:fillRect/>
          </a:stretch>
        </p:blipFill>
        <p:spPr>
          <a:xfrm>
            <a:off x="8378387" y="1573068"/>
            <a:ext cx="1908613" cy="2465533"/>
          </a:xfrm>
          <a:prstGeom prst="rect">
            <a:avLst/>
          </a:prstGeom>
        </p:spPr>
      </p:pic>
      <p:pic>
        <p:nvPicPr>
          <p:cNvPr id="4" name="Picture 3">
            <a:extLst>
              <a:ext uri="{FF2B5EF4-FFF2-40B4-BE49-F238E27FC236}">
                <a16:creationId xmlns:a16="http://schemas.microsoft.com/office/drawing/2014/main" id="{0F8FE3CF-A876-4F02-922B-22C0F3133C90}"/>
              </a:ext>
            </a:extLst>
          </p:cNvPr>
          <p:cNvPicPr>
            <a:picLocks noChangeAspect="1"/>
          </p:cNvPicPr>
          <p:nvPr/>
        </p:nvPicPr>
        <p:blipFill>
          <a:blip r:embed="rId9"/>
          <a:stretch>
            <a:fillRect/>
          </a:stretch>
        </p:blipFill>
        <p:spPr>
          <a:xfrm>
            <a:off x="4572000" y="4257860"/>
            <a:ext cx="3794066" cy="1609541"/>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3286565084"/>
      </p:ext>
    </p:extLst>
  </p:cSld>
  <p:clrMapOvr>
    <a:masterClrMapping/>
  </p:clrMapOvr>
  <p:transition spd="med" advTm="22075">
    <p:pull dir="d"/>
  </p:transition>
  <p:extLst>
    <p:ext uri="{E180D4A7-C9FB-4DFB-919C-405C955672EB}">
      <p14:showEvtLst xmlns:p14="http://schemas.microsoft.com/office/powerpoint/2010/main">
        <p14:playEvt time="581" objId="9"/>
        <p14:stopEvt time="20992" objId="9"/>
      </p14:showEvtLst>
    </p:ext>
  </p:extLs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Come Prepared</a:t>
            </a:r>
          </a:p>
        </p:txBody>
      </p:sp>
      <p:sp>
        <p:nvSpPr>
          <p:cNvPr id="4" name="Content Placeholder 2">
            <a:extLst>
              <a:ext uri="{FF2B5EF4-FFF2-40B4-BE49-F238E27FC236}">
                <a16:creationId xmlns:a16="http://schemas.microsoft.com/office/drawing/2014/main" id="{E706F1EB-71D2-4987-B494-92D3415FB3CF}"/>
              </a:ext>
            </a:extLst>
          </p:cNvPr>
          <p:cNvSpPr>
            <a:spLocks noGrp="1"/>
          </p:cNvSpPr>
          <p:nvPr>
            <p:ph idx="1"/>
          </p:nvPr>
        </p:nvSpPr>
        <p:spPr>
          <a:xfrm>
            <a:off x="2057400" y="1676400"/>
            <a:ext cx="9525000" cy="4343400"/>
          </a:xfrm>
        </p:spPr>
        <p:txBody>
          <a:bodyPr>
            <a:noAutofit/>
          </a:bodyPr>
          <a:lstStyle/>
          <a:p>
            <a:pPr marL="0" indent="0">
              <a:buNone/>
            </a:pPr>
            <a:r>
              <a:rPr lang="en-US" sz="3600" dirty="0">
                <a:latin typeface="Verdana" panose="020B0604030504040204" pitchFamily="34" charset="0"/>
                <a:ea typeface="Verdana" panose="020B0604030504040204" pitchFamily="34" charset="0"/>
                <a:cs typeface="Verdana" panose="020B0604030504040204" pitchFamily="34" charset="0"/>
              </a:rPr>
              <a:t>Your hand-out for each team should include:</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League rules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Organizational Meeting minutes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Membership Applications</a:t>
            </a:r>
          </a:p>
        </p:txBody>
      </p:sp>
    </p:spTree>
    <p:custDataLst>
      <p:tags r:id="rId1"/>
    </p:custDataLst>
    <p:extLst>
      <p:ext uri="{BB962C8B-B14F-4D97-AF65-F5344CB8AC3E}">
        <p14:creationId xmlns:p14="http://schemas.microsoft.com/office/powerpoint/2010/main" val="2309152656"/>
      </p:ext>
    </p:extLst>
  </p:cSld>
  <p:clrMapOvr>
    <a:masterClrMapping/>
  </p:clrMapOvr>
  <p:transition spd="med" advTm="24639">
    <p:pull dir="r"/>
  </p:transition>
  <p:extLst>
    <p:ext uri="{E180D4A7-C9FB-4DFB-919C-405C955672EB}">
      <p14:showEvtLst xmlns:p14="http://schemas.microsoft.com/office/powerpoint/2010/main">
        <p14:playEvt time="476" objId="2"/>
        <p14:stopEvt time="23490" objId="2"/>
      </p14:showEvtLst>
    </p:ext>
  </p:extLs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Assigning Team Numbers</a:t>
            </a:r>
          </a:p>
        </p:txBody>
      </p:sp>
      <p:sp>
        <p:nvSpPr>
          <p:cNvPr id="8" name="Content Placeholder 2">
            <a:extLst>
              <a:ext uri="{FF2B5EF4-FFF2-40B4-BE49-F238E27FC236}">
                <a16:creationId xmlns:a16="http://schemas.microsoft.com/office/drawing/2014/main" id="{025E98C2-94B3-45CC-80F5-BD6919437454}"/>
              </a:ext>
            </a:extLst>
          </p:cNvPr>
          <p:cNvSpPr>
            <a:spLocks noGrp="1"/>
          </p:cNvSpPr>
          <p:nvPr>
            <p:ph idx="1"/>
          </p:nvPr>
        </p:nvSpPr>
        <p:spPr>
          <a:xfrm>
            <a:off x="1409700" y="1874837"/>
            <a:ext cx="10058400" cy="4525963"/>
          </a:xfrm>
        </p:spPr>
        <p:txBody>
          <a:bodyP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If no rule has been adopted, assign numbers: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pPr lvl="0"/>
            <a:r>
              <a:rPr lang="en-US" dirty="0">
                <a:latin typeface="Verdana" panose="020B0604030504040204" pitchFamily="34" charset="0"/>
                <a:ea typeface="Verdana" panose="020B0604030504040204" pitchFamily="34" charset="0"/>
                <a:cs typeface="Verdana" panose="020B0604030504040204" pitchFamily="34" charset="0"/>
              </a:rPr>
              <a:t>Based on finish position from previous season</a:t>
            </a:r>
          </a:p>
          <a:p>
            <a:pPr marL="0" indent="0">
              <a:buNone/>
            </a:pPr>
            <a:endParaRPr lang="en-US" sz="400" dirty="0">
              <a:latin typeface="Verdana" panose="020B0604030504040204" pitchFamily="34" charset="0"/>
              <a:ea typeface="Verdana" panose="020B0604030504040204" pitchFamily="34" charset="0"/>
              <a:cs typeface="Verdana" panose="020B0604030504040204" pitchFamily="34" charset="0"/>
            </a:endParaRPr>
          </a:p>
          <a:p>
            <a:pPr lvl="0"/>
            <a:r>
              <a:rPr lang="en-US" dirty="0">
                <a:latin typeface="Verdana" panose="020B0604030504040204" pitchFamily="34" charset="0"/>
                <a:ea typeface="Verdana" panose="020B0604030504040204" pitchFamily="34" charset="0"/>
                <a:cs typeface="Verdana" panose="020B0604030504040204" pitchFamily="34" charset="0"/>
              </a:rPr>
              <a:t>By team names drawn from a hat</a:t>
            </a:r>
          </a:p>
          <a:p>
            <a:pPr marL="0" indent="0">
              <a:buNone/>
            </a:pPr>
            <a:endParaRPr lang="en-US" sz="400" dirty="0">
              <a:latin typeface="Verdana" panose="020B0604030504040204" pitchFamily="34" charset="0"/>
              <a:ea typeface="Verdana" panose="020B0604030504040204" pitchFamily="34" charset="0"/>
              <a:cs typeface="Verdana" panose="020B0604030504040204" pitchFamily="34" charset="0"/>
            </a:endParaRPr>
          </a:p>
          <a:p>
            <a:pPr lvl="0"/>
            <a:r>
              <a:rPr lang="en-US" dirty="0">
                <a:latin typeface="Verdana" panose="020B0604030504040204" pitchFamily="34" charset="0"/>
                <a:ea typeface="Verdana" panose="020B0604030504040204" pitchFamily="34" charset="0"/>
                <a:cs typeface="Verdana" panose="020B0604030504040204" pitchFamily="34" charset="0"/>
              </a:rPr>
              <a:t>Based off previous season’s team number</a:t>
            </a:r>
          </a:p>
          <a:p>
            <a:pPr marL="0" indent="0">
              <a:buNone/>
            </a:pPr>
            <a:endParaRPr lang="en-US" sz="400" dirty="0">
              <a:latin typeface="Verdana" panose="020B0604030504040204" pitchFamily="34" charset="0"/>
              <a:ea typeface="Verdana" panose="020B0604030504040204" pitchFamily="34" charset="0"/>
              <a:cs typeface="Verdana" panose="020B0604030504040204" pitchFamily="34" charset="0"/>
            </a:endParaRPr>
          </a:p>
          <a:p>
            <a:pPr lvl="0"/>
            <a:r>
              <a:rPr lang="en-US" dirty="0">
                <a:latin typeface="Verdana" panose="020B0604030504040204" pitchFamily="34" charset="0"/>
                <a:ea typeface="Verdana" panose="020B0604030504040204" pitchFamily="34" charset="0"/>
                <a:cs typeface="Verdana" panose="020B0604030504040204" pitchFamily="34" charset="0"/>
              </a:rPr>
              <a:t>In order as they get to the first night of league</a:t>
            </a:r>
          </a:p>
          <a:p>
            <a:endParaRPr lang="en-US" sz="2600"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446303762"/>
      </p:ext>
    </p:extLst>
  </p:cSld>
  <p:clrMapOvr>
    <a:masterClrMapping/>
  </p:clrMapOvr>
  <p:transition spd="med" advTm="35292">
    <p:pull dir="u"/>
  </p:transition>
  <p:extLst>
    <p:ext uri="{E180D4A7-C9FB-4DFB-919C-405C955672EB}">
      <p14:showEvtLst xmlns:p14="http://schemas.microsoft.com/office/powerpoint/2010/main">
        <p14:playEvt time="538" objId="3"/>
        <p14:stopEvt time="34231" objId="3"/>
      </p14:showEvtLst>
    </p:ext>
  </p:extLs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League Night Responsibilities</a:t>
            </a:r>
          </a:p>
        </p:txBody>
      </p:sp>
      <p:sp>
        <p:nvSpPr>
          <p:cNvPr id="5" name="Content Placeholder 2">
            <a:extLst>
              <a:ext uri="{FF2B5EF4-FFF2-40B4-BE49-F238E27FC236}">
                <a16:creationId xmlns:a16="http://schemas.microsoft.com/office/drawing/2014/main" id="{C4BCF377-A1EA-4018-91EA-1B37C051DA36}"/>
              </a:ext>
            </a:extLst>
          </p:cNvPr>
          <p:cNvSpPr>
            <a:spLocks noGrp="1"/>
          </p:cNvSpPr>
          <p:nvPr>
            <p:ph idx="1"/>
          </p:nvPr>
        </p:nvSpPr>
        <p:spPr>
          <a:xfrm>
            <a:off x="2225040" y="1803400"/>
            <a:ext cx="8763000" cy="4064000"/>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Get there early</a:t>
            </a:r>
          </a:p>
          <a:p>
            <a:r>
              <a:rPr lang="en-US" dirty="0">
                <a:latin typeface="Verdana" panose="020B0604030504040204" pitchFamily="34" charset="0"/>
                <a:ea typeface="Verdana" panose="020B0604030504040204" pitchFamily="34" charset="0"/>
                <a:cs typeface="Verdana" panose="020B0604030504040204" pitchFamily="34" charset="0"/>
              </a:rPr>
              <a:t>Set hand-outs on lanes</a:t>
            </a:r>
          </a:p>
          <a:p>
            <a:r>
              <a:rPr lang="en-US" dirty="0">
                <a:latin typeface="Verdana" panose="020B0604030504040204" pitchFamily="34" charset="0"/>
                <a:ea typeface="Verdana" panose="020B0604030504040204" pitchFamily="34" charset="0"/>
                <a:cs typeface="Verdana" panose="020B0604030504040204" pitchFamily="34" charset="0"/>
              </a:rPr>
              <a:t>Greet teams as they come in</a:t>
            </a:r>
          </a:p>
          <a:p>
            <a:r>
              <a:rPr lang="en-US" dirty="0">
                <a:latin typeface="Verdana" panose="020B0604030504040204" pitchFamily="34" charset="0"/>
                <a:ea typeface="Verdana" panose="020B0604030504040204" pitchFamily="34" charset="0"/>
                <a:cs typeface="Verdana" panose="020B0604030504040204" pitchFamily="34" charset="0"/>
              </a:rPr>
              <a:t>Introduce yourself to new members</a:t>
            </a:r>
          </a:p>
          <a:p>
            <a:r>
              <a:rPr lang="en-US" dirty="0">
                <a:latin typeface="Verdana" panose="020B0604030504040204" pitchFamily="34" charset="0"/>
                <a:ea typeface="Verdana" panose="020B0604030504040204" pitchFamily="34" charset="0"/>
                <a:cs typeface="Verdana" panose="020B0604030504040204" pitchFamily="34" charset="0"/>
              </a:rPr>
              <a:t>Inform team captains what you handed out and where you are bowling</a:t>
            </a:r>
          </a:p>
        </p:txBody>
      </p:sp>
    </p:spTree>
    <p:custDataLst>
      <p:tags r:id="rId1"/>
    </p:custDataLst>
    <p:extLst>
      <p:ext uri="{BB962C8B-B14F-4D97-AF65-F5344CB8AC3E}">
        <p14:creationId xmlns:p14="http://schemas.microsoft.com/office/powerpoint/2010/main" val="1407453099"/>
      </p:ext>
    </p:extLst>
  </p:cSld>
  <p:clrMapOvr>
    <a:masterClrMapping/>
  </p:clrMapOvr>
  <p:transition spd="slow" advTm="29098">
    <p:pull dir="ld"/>
  </p:transition>
  <p:extLst>
    <p:ext uri="{E180D4A7-C9FB-4DFB-919C-405C955672EB}">
      <p14:showEvtLst xmlns:p14="http://schemas.microsoft.com/office/powerpoint/2010/main">
        <p14:playEvt time="216" objId="2"/>
        <p14:stopEvt time="28103" objId="2"/>
      </p14:showEvtLst>
    </p:ext>
  </p:extLs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USBC Membership</a:t>
            </a:r>
          </a:p>
        </p:txBody>
      </p:sp>
      <p:sp>
        <p:nvSpPr>
          <p:cNvPr id="5" name="Content Placeholder 2">
            <a:extLst>
              <a:ext uri="{FF2B5EF4-FFF2-40B4-BE49-F238E27FC236}">
                <a16:creationId xmlns:a16="http://schemas.microsoft.com/office/drawing/2014/main" id="{09E8A348-6076-45AF-93ED-4E8570517682}"/>
              </a:ext>
            </a:extLst>
          </p:cNvPr>
          <p:cNvSpPr>
            <a:spLocks noGrp="1"/>
          </p:cNvSpPr>
          <p:nvPr>
            <p:ph idx="1"/>
          </p:nvPr>
        </p:nvSpPr>
        <p:spPr>
          <a:xfrm>
            <a:off x="1314450" y="1426326"/>
            <a:ext cx="9563100" cy="4752070"/>
          </a:xfrm>
        </p:spPr>
        <p:txBody>
          <a:bodyPr wrap="square">
            <a:spAutoFit/>
          </a:bodyPr>
          <a:lstStyle/>
          <a:p>
            <a:pPr marL="0" indent="0">
              <a:buNone/>
            </a:pPr>
            <a:r>
              <a:rPr lang="en-US" sz="2400" b="1" dirty="0">
                <a:latin typeface="Verdana" panose="020B0604030504040204" pitchFamily="34" charset="0"/>
                <a:ea typeface="Verdana" panose="020B0604030504040204" pitchFamily="34" charset="0"/>
                <a:cs typeface="Verdana" panose="020B0604030504040204" pitchFamily="34" charset="0"/>
              </a:rPr>
              <a:t>     USBC Rule 101 states:</a:t>
            </a:r>
          </a:p>
          <a:p>
            <a:pPr marL="400050" lvl="1" indent="0">
              <a:buNone/>
            </a:pPr>
            <a:r>
              <a:rPr lang="en-US" sz="2000" dirty="0">
                <a:latin typeface="Verdana" panose="020B0604030504040204" pitchFamily="34" charset="0"/>
                <a:ea typeface="Verdana" panose="020B0604030504040204" pitchFamily="34" charset="0"/>
                <a:cs typeface="Verdana" panose="020B0604030504040204" pitchFamily="34" charset="0"/>
              </a:rPr>
              <a:t>To be eligible to bowl in a USBC league, a bowler must:</a:t>
            </a:r>
          </a:p>
          <a:p>
            <a:pPr marL="685800" lvl="1" indent="-285750">
              <a:buFont typeface="+mj-lt"/>
              <a:buAutoNum type="alphaLcPeriod"/>
            </a:pPr>
            <a:r>
              <a:rPr lang="en-US" sz="2000" dirty="0">
                <a:latin typeface="Verdana" panose="020B0604030504040204" pitchFamily="34" charset="0"/>
                <a:ea typeface="Verdana" panose="020B0604030504040204" pitchFamily="34" charset="0"/>
                <a:cs typeface="Verdana" panose="020B0604030504040204" pitchFamily="34" charset="0"/>
              </a:rPr>
              <a:t>Complete an individual membership application in each league the bowler participates in.</a:t>
            </a:r>
          </a:p>
          <a:p>
            <a:pPr marL="685800" lvl="1" indent="-285750">
              <a:buFont typeface="+mj-lt"/>
              <a:buAutoNum type="alphaLcPeriod"/>
            </a:pPr>
            <a:r>
              <a:rPr lang="en-US" sz="2000" dirty="0">
                <a:latin typeface="Verdana" panose="020B0604030504040204" pitchFamily="34" charset="0"/>
                <a:ea typeface="Verdana" panose="020B0604030504040204" pitchFamily="34" charset="0"/>
                <a:cs typeface="Verdana" panose="020B0604030504040204" pitchFamily="34" charset="0"/>
              </a:rPr>
              <a:t>Pay or show proof of payment of USBC dues and the required association membership fees in effect for the current season before:</a:t>
            </a:r>
          </a:p>
          <a:p>
            <a:pPr marL="1082675" lvl="2" indent="-282575">
              <a:buFont typeface="+mj-lt"/>
              <a:buAutoNum type="arabicPeriod"/>
            </a:pPr>
            <a:r>
              <a:rPr lang="en-US" sz="2000" b="1" dirty="0">
                <a:latin typeface="Verdana" panose="020B0604030504040204" pitchFamily="34" charset="0"/>
                <a:ea typeface="Verdana" panose="020B0604030504040204" pitchFamily="34" charset="0"/>
                <a:cs typeface="Verdana" panose="020B0604030504040204" pitchFamily="34" charset="0"/>
              </a:rPr>
              <a:t>Adult membership:</a:t>
            </a:r>
            <a:r>
              <a:rPr lang="en-US" sz="2000" dirty="0">
                <a:latin typeface="Verdana" panose="020B0604030504040204" pitchFamily="34" charset="0"/>
                <a:ea typeface="Verdana" panose="020B0604030504040204" pitchFamily="34" charset="0"/>
                <a:cs typeface="Verdana" panose="020B0604030504040204" pitchFamily="34" charset="0"/>
              </a:rPr>
              <a:t> Completion of the bowler’s first series.</a:t>
            </a:r>
          </a:p>
          <a:p>
            <a:pPr marL="1082675" lvl="2" indent="-282575">
              <a:buFont typeface="+mj-lt"/>
              <a:buAutoNum type="arabicPeriod"/>
            </a:pPr>
            <a:r>
              <a:rPr lang="en-US" sz="2000" b="1" dirty="0">
                <a:latin typeface="Verdana" panose="020B0604030504040204" pitchFamily="34" charset="0"/>
                <a:ea typeface="Verdana" panose="020B0604030504040204" pitchFamily="34" charset="0"/>
                <a:cs typeface="Verdana" panose="020B0604030504040204" pitchFamily="34" charset="0"/>
              </a:rPr>
              <a:t>Youth membership:</a:t>
            </a:r>
            <a:r>
              <a:rPr lang="en-US" sz="2000" dirty="0">
                <a:latin typeface="Verdana" panose="020B0604030504040204" pitchFamily="34" charset="0"/>
                <a:ea typeface="Verdana" panose="020B0604030504040204" pitchFamily="34" charset="0"/>
                <a:cs typeface="Verdana" panose="020B0604030504040204" pitchFamily="34" charset="0"/>
              </a:rPr>
              <a:t> The bowler’s third session of</a:t>
            </a:r>
            <a:r>
              <a:rPr lang="en-US" sz="2000" dirty="0">
                <a:solidFill>
                  <a:srgbClr val="FF00FF"/>
                </a:solidFill>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competition.</a:t>
            </a:r>
          </a:p>
          <a:p>
            <a:pPr marL="400050" lvl="1"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pPr marL="400050" lvl="1" indent="0">
              <a:buNone/>
            </a:pPr>
            <a:r>
              <a:rPr lang="en-US" sz="2000" dirty="0">
                <a:latin typeface="Verdana" panose="020B0604030504040204" pitchFamily="34" charset="0"/>
                <a:ea typeface="Verdana" panose="020B0604030504040204" pitchFamily="34" charset="0"/>
                <a:cs typeface="Verdana" panose="020B0604030504040204" pitchFamily="34" charset="0"/>
              </a:rPr>
              <a:t>Any team using a player who has not satisfied USBC membership      eligibility requirements subjects the games in which the bowler  participated to forfeiture.</a:t>
            </a:r>
          </a:p>
          <a:p>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4181476170"/>
      </p:ext>
    </p:extLst>
  </p:cSld>
  <p:clrMapOvr>
    <a:masterClrMapping/>
  </p:clrMapOvr>
  <p:transition spd="slow" advTm="28598">
    <p:pull dir="lu"/>
  </p:transition>
  <p:extLst>
    <p:ext uri="{E180D4A7-C9FB-4DFB-919C-405C955672EB}">
      <p14:showEvtLst xmlns:p14="http://schemas.microsoft.com/office/powerpoint/2010/main">
        <p14:playEvt time="1830" objId="4"/>
        <p14:stopEvt time="27713" objId="4"/>
      </p14:showEvtLst>
    </p:ext>
  </p:extLs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Membership Receipt</a:t>
            </a:r>
          </a:p>
        </p:txBody>
      </p:sp>
      <p:grpSp>
        <p:nvGrpSpPr>
          <p:cNvPr id="8" name="Group 7">
            <a:extLst>
              <a:ext uri="{FF2B5EF4-FFF2-40B4-BE49-F238E27FC236}">
                <a16:creationId xmlns:a16="http://schemas.microsoft.com/office/drawing/2014/main" id="{10D833F1-384E-4A56-BD44-FDB07D8893A7}"/>
              </a:ext>
            </a:extLst>
          </p:cNvPr>
          <p:cNvGrpSpPr/>
          <p:nvPr/>
        </p:nvGrpSpPr>
        <p:grpSpPr>
          <a:xfrm>
            <a:off x="1310326" y="1219200"/>
            <a:ext cx="9737888" cy="4550004"/>
            <a:chOff x="1828800" y="1676400"/>
            <a:chExt cx="8409656" cy="3811823"/>
          </a:xfrm>
        </p:grpSpPr>
        <p:pic>
          <p:nvPicPr>
            <p:cNvPr id="17" name="Picture 16">
              <a:extLst>
                <a:ext uri="{FF2B5EF4-FFF2-40B4-BE49-F238E27FC236}">
                  <a16:creationId xmlns:a16="http://schemas.microsoft.com/office/drawing/2014/main" id="{253349CA-6465-4AE7-A706-7C599609A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1905000"/>
              <a:ext cx="5336824" cy="3244921"/>
            </a:xfrm>
            <a:prstGeom prst="rect">
              <a:avLst/>
            </a:prstGeom>
            <a:ln>
              <a:solidFill>
                <a:schemeClr val="bg1">
                  <a:lumMod val="50000"/>
                </a:schemeClr>
              </a:solidFill>
            </a:ln>
          </p:spPr>
        </p:pic>
        <p:pic>
          <p:nvPicPr>
            <p:cNvPr id="19" name="Picture 18">
              <a:extLst>
                <a:ext uri="{FF2B5EF4-FFF2-40B4-BE49-F238E27FC236}">
                  <a16:creationId xmlns:a16="http://schemas.microsoft.com/office/drawing/2014/main" id="{6F18378F-BCBE-4D7D-A0AD-6C0CEDDA1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0480" y="1676400"/>
              <a:ext cx="2587976" cy="3811823"/>
            </a:xfrm>
            <a:prstGeom prst="rect">
              <a:avLst/>
            </a:prstGeom>
            <a:ln w="28575">
              <a:solidFill>
                <a:srgbClr val="00B050"/>
              </a:solidFill>
              <a:prstDash val="dash"/>
            </a:ln>
          </p:spPr>
        </p:pic>
        <p:cxnSp>
          <p:nvCxnSpPr>
            <p:cNvPr id="4" name="Straight Connector 3">
              <a:extLst>
                <a:ext uri="{FF2B5EF4-FFF2-40B4-BE49-F238E27FC236}">
                  <a16:creationId xmlns:a16="http://schemas.microsoft.com/office/drawing/2014/main" id="{EF5F99B4-C48B-4F0C-84B8-F483902A2577}"/>
                </a:ext>
              </a:extLst>
            </p:cNvPr>
            <p:cNvCxnSpPr/>
            <p:nvPr/>
          </p:nvCxnSpPr>
          <p:spPr>
            <a:xfrm flipV="1">
              <a:off x="7165624" y="1676400"/>
              <a:ext cx="454376" cy="22860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7C062D1-735F-4FEE-A0FD-852391DEBDA1}"/>
                </a:ext>
              </a:extLst>
            </p:cNvPr>
            <p:cNvCxnSpPr/>
            <p:nvPr/>
          </p:nvCxnSpPr>
          <p:spPr>
            <a:xfrm>
              <a:off x="7165624" y="5149921"/>
              <a:ext cx="454376" cy="338302"/>
            </a:xfrm>
            <a:prstGeom prst="line">
              <a:avLst/>
            </a:prstGeom>
          </p:spPr>
          <p:style>
            <a:lnRef idx="1">
              <a:schemeClr val="dk1"/>
            </a:lnRef>
            <a:fillRef idx="0">
              <a:schemeClr val="dk1"/>
            </a:fillRef>
            <a:effectRef idx="0">
              <a:schemeClr val="dk1"/>
            </a:effectRef>
            <a:fontRef idx="minor">
              <a:schemeClr val="tx1"/>
            </a:fontRef>
          </p:style>
        </p:cxnSp>
      </p:grpSp>
    </p:spTree>
    <p:custDataLst>
      <p:tags r:id="rId1"/>
    </p:custDataLst>
    <p:extLst>
      <p:ext uri="{BB962C8B-B14F-4D97-AF65-F5344CB8AC3E}">
        <p14:creationId xmlns:p14="http://schemas.microsoft.com/office/powerpoint/2010/main" val="4070945088"/>
      </p:ext>
    </p:extLst>
  </p:cSld>
  <p:clrMapOvr>
    <a:masterClrMapping/>
  </p:clrMapOvr>
  <p:transition spd="slow" advTm="26202">
    <p:pull dir="rd"/>
  </p:transition>
  <p:extLst>
    <p:ext uri="{E180D4A7-C9FB-4DFB-919C-405C955672EB}">
      <p14:showEvtLst xmlns:p14="http://schemas.microsoft.com/office/powerpoint/2010/main">
        <p14:playEvt time="304" objId="3"/>
        <p14:stopEvt time="25252" objId="3"/>
      </p14:showEvtLst>
    </p:ext>
  </p:extLs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819400" y="1905000"/>
            <a:ext cx="6553200"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League Certification</a:t>
            </a:r>
          </a:p>
        </p:txBody>
      </p:sp>
    </p:spTree>
    <p:custDataLst>
      <p:tags r:id="rId1"/>
    </p:custDataLst>
    <p:extLst>
      <p:ext uri="{BB962C8B-B14F-4D97-AF65-F5344CB8AC3E}">
        <p14:creationId xmlns:p14="http://schemas.microsoft.com/office/powerpoint/2010/main" val="1390047617"/>
      </p:ext>
    </p:extLst>
  </p:cSld>
  <p:clrMapOvr>
    <a:masterClrMapping/>
  </p:clrMapOvr>
  <p:transition spd="slow" advTm="4486">
    <p:pull dir="ru"/>
  </p:transition>
  <p:extLst>
    <p:ext uri="{E180D4A7-C9FB-4DFB-919C-405C955672EB}">
      <p14:showEvtLst xmlns:p14="http://schemas.microsoft.com/office/powerpoint/2010/main">
        <p14:playEvt time="1521" objId="3"/>
        <p14:stopEvt time="3455" objId="3"/>
      </p14:showEvtLst>
    </p:ext>
  </p:extLs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76200"/>
            <a:ext cx="8458200" cy="1143000"/>
          </a:xfrm>
        </p:spPr>
        <p:txBody>
          <a:bodyPr>
            <a:normAutofit/>
          </a:bodyPr>
          <a:lstStyle/>
          <a:p>
            <a:r>
              <a:rPr lang="en-US" sz="4800" dirty="0">
                <a:latin typeface="Verdana" panose="020B0604030504040204" pitchFamily="34" charset="0"/>
                <a:ea typeface="Verdana" panose="020B0604030504040204" pitchFamily="34" charset="0"/>
                <a:cs typeface="Verdana" panose="020B0604030504040204" pitchFamily="34" charset="0"/>
              </a:rPr>
              <a:t>Temporary Certification</a:t>
            </a:r>
          </a:p>
        </p:txBody>
      </p:sp>
      <p:sp>
        <p:nvSpPr>
          <p:cNvPr id="8" name="Content Placeholder 2">
            <a:extLst>
              <a:ext uri="{FF2B5EF4-FFF2-40B4-BE49-F238E27FC236}">
                <a16:creationId xmlns:a16="http://schemas.microsoft.com/office/drawing/2014/main" id="{34CDD100-7656-44AD-8186-CE7CA4CC94FB}"/>
              </a:ext>
            </a:extLst>
          </p:cNvPr>
          <p:cNvSpPr>
            <a:spLocks noGrp="1"/>
          </p:cNvSpPr>
          <p:nvPr>
            <p:ph idx="1"/>
          </p:nvPr>
        </p:nvSpPr>
        <p:spPr>
          <a:xfrm>
            <a:off x="1952625" y="1915160"/>
            <a:ext cx="8972550" cy="3454400"/>
          </a:xfrm>
        </p:spPr>
        <p:txBody>
          <a:bodyPr>
            <a:normAutofit/>
          </a:bodyPr>
          <a:lstStyle/>
          <a:p>
            <a:pPr marL="0" indent="0">
              <a:buNone/>
            </a:pPr>
            <a:r>
              <a:rPr lang="en-US" sz="3600" dirty="0">
                <a:latin typeface="Verdana" panose="020B0604030504040204" pitchFamily="34" charset="0"/>
                <a:ea typeface="Verdana" panose="020B0604030504040204" pitchFamily="34" charset="0"/>
                <a:cs typeface="Verdana" panose="020B0604030504040204" pitchFamily="34" charset="0"/>
              </a:rPr>
              <a:t>Each USBC league is:</a:t>
            </a:r>
          </a:p>
          <a:p>
            <a:pPr marL="0" indent="0">
              <a:buNone/>
            </a:pPr>
            <a:endParaRPr lang="en-US" sz="8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Temporarily certified for 30 days counting the first day of competition</a:t>
            </a:r>
          </a:p>
          <a:p>
            <a:pPr marL="0" indent="0">
              <a:buNone/>
            </a:pPr>
            <a:endParaRPr lang="en-US" sz="400" dirty="0">
              <a:latin typeface="Verdana" panose="020B0604030504040204" pitchFamily="34" charset="0"/>
              <a:ea typeface="Verdana" panose="020B0604030504040204" pitchFamily="34" charset="0"/>
              <a:cs typeface="Verdana" panose="020B0604030504040204" pitchFamily="34" charset="0"/>
            </a:endParaRPr>
          </a:p>
          <a:p>
            <a:r>
              <a:rPr lang="en-US" sz="3600" dirty="0">
                <a:latin typeface="Verdana" panose="020B0604030504040204" pitchFamily="34" charset="0"/>
                <a:ea typeface="Verdana" panose="020B0604030504040204" pitchFamily="34" charset="0"/>
                <a:cs typeface="Verdana" panose="020B0604030504040204" pitchFamily="34" charset="0"/>
              </a:rPr>
              <a:t>Eligible for all membership services while temporarily certified</a:t>
            </a:r>
          </a:p>
        </p:txBody>
      </p:sp>
    </p:spTree>
    <p:custDataLst>
      <p:tags r:id="rId1"/>
    </p:custDataLst>
    <p:extLst>
      <p:ext uri="{BB962C8B-B14F-4D97-AF65-F5344CB8AC3E}">
        <p14:creationId xmlns:p14="http://schemas.microsoft.com/office/powerpoint/2010/main" val="1467858175"/>
      </p:ext>
    </p:extLst>
  </p:cSld>
  <p:clrMapOvr>
    <a:masterClrMapping/>
  </p:clrMapOvr>
  <p:transition spd="med" advTm="20759">
    <p:pull/>
  </p:transition>
  <p:extLst>
    <p:ext uri="{E180D4A7-C9FB-4DFB-919C-405C955672EB}">
      <p14:showEvtLst xmlns:p14="http://schemas.microsoft.com/office/powerpoint/2010/main">
        <p14:playEvt time="827" objId="2"/>
        <p14:stopEvt time="19768"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095978-0F2A-4C78-A59A-4B61A0323B9B}"/>
              </a:ext>
            </a:extLst>
          </p:cNvPr>
          <p:cNvSpPr>
            <a:spLocks noGrp="1"/>
          </p:cNvSpPr>
          <p:nvPr>
            <p:ph type="title"/>
          </p:nvPr>
        </p:nvSpPr>
        <p:spPr>
          <a:xfrm>
            <a:off x="2133604" y="76200"/>
            <a:ext cx="8534399" cy="1143000"/>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Organizational Meeting Basics</a:t>
            </a:r>
          </a:p>
        </p:txBody>
      </p:sp>
      <p:sp>
        <p:nvSpPr>
          <p:cNvPr id="30" name="TextBox 29">
            <a:extLst>
              <a:ext uri="{FF2B5EF4-FFF2-40B4-BE49-F238E27FC236}">
                <a16:creationId xmlns:a16="http://schemas.microsoft.com/office/drawing/2014/main" id="{6AD4B8D1-06AB-4AE4-B723-0DE71477CFF7}"/>
              </a:ext>
            </a:extLst>
          </p:cNvPr>
          <p:cNvSpPr txBox="1"/>
          <p:nvPr/>
        </p:nvSpPr>
        <p:spPr>
          <a:xfrm>
            <a:off x="3472999" y="1295403"/>
            <a:ext cx="5714999" cy="4406415"/>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23ACFAD7-EB73-45B0-9416-2CF0781AAD91}"/>
              </a:ext>
            </a:extLst>
          </p:cNvPr>
          <p:cNvSpPr txBox="1"/>
          <p:nvPr/>
        </p:nvSpPr>
        <p:spPr>
          <a:xfrm>
            <a:off x="3320595" y="1219200"/>
            <a:ext cx="5791200"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F387245D-EA38-4860-BF1C-38B819672C0A}"/>
              </a:ext>
            </a:extLst>
          </p:cNvPr>
          <p:cNvGrpSpPr/>
          <p:nvPr/>
        </p:nvGrpSpPr>
        <p:grpSpPr>
          <a:xfrm>
            <a:off x="782425" y="942680"/>
            <a:ext cx="4555060" cy="5081048"/>
            <a:chOff x="1443557" y="934282"/>
            <a:chExt cx="3867150" cy="4989435"/>
          </a:xfrm>
        </p:grpSpPr>
        <p:pic>
          <p:nvPicPr>
            <p:cNvPr id="8" name="Picture 4">
              <a:extLst>
                <a:ext uri="{FF2B5EF4-FFF2-40B4-BE49-F238E27FC236}">
                  <a16:creationId xmlns:a16="http://schemas.microsoft.com/office/drawing/2014/main" id="{42AB6525-8C85-4B42-A22A-04A2A3A82FBD}"/>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443557" y="934282"/>
              <a:ext cx="3867150" cy="4989435"/>
            </a:xfrm>
            <a:prstGeom prst="rect">
              <a:avLst/>
            </a:prstGeom>
            <a:noFill/>
            <a:ln w="9525">
              <a:no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 name="TextBox 2">
              <a:extLst>
                <a:ext uri="{FF2B5EF4-FFF2-40B4-BE49-F238E27FC236}">
                  <a16:creationId xmlns:a16="http://schemas.microsoft.com/office/drawing/2014/main" id="{1DFB9058-D4C3-46F2-8BD6-601D8AA5D791}"/>
                </a:ext>
              </a:extLst>
            </p:cNvPr>
            <p:cNvSpPr txBox="1"/>
            <p:nvPr/>
          </p:nvSpPr>
          <p:spPr>
            <a:xfrm>
              <a:off x="1828800" y="1861838"/>
              <a:ext cx="1708612" cy="215444"/>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July 25, 2018</a:t>
              </a:r>
            </a:p>
          </p:txBody>
        </p:sp>
      </p:grpSp>
      <p:sp>
        <p:nvSpPr>
          <p:cNvPr id="11" name="Content Placeholder 2">
            <a:extLst>
              <a:ext uri="{FF2B5EF4-FFF2-40B4-BE49-F238E27FC236}">
                <a16:creationId xmlns:a16="http://schemas.microsoft.com/office/drawing/2014/main" id="{799788D6-9161-49DF-80EC-5E7CFD357626}"/>
              </a:ext>
            </a:extLst>
          </p:cNvPr>
          <p:cNvSpPr>
            <a:spLocks noGrp="1"/>
          </p:cNvSpPr>
          <p:nvPr>
            <p:ph idx="1"/>
          </p:nvPr>
        </p:nvSpPr>
        <p:spPr>
          <a:xfrm>
            <a:off x="5337485" y="2093789"/>
            <a:ext cx="6244915" cy="2463800"/>
          </a:xfrm>
        </p:spPr>
        <p:txBody>
          <a:bodyPr>
            <a:normAutofit/>
          </a:bodyPr>
          <a:lstStyle/>
          <a:p>
            <a:pPr marL="0" indent="0">
              <a:buNone/>
            </a:pPr>
            <a:r>
              <a:rPr lang="en-US" dirty="0">
                <a:latin typeface="Verdana" panose="020B0604030504040204" pitchFamily="34" charset="0"/>
                <a:ea typeface="Verdana" panose="020B0604030504040204" pitchFamily="34" charset="0"/>
                <a:cs typeface="Verdana" panose="020B0604030504040204" pitchFamily="34" charset="0"/>
              </a:rPr>
              <a:t>League rules are adopted by the board of directors unless league rules state the general membership.</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2737609626"/>
      </p:ext>
    </p:extLst>
  </p:cSld>
  <p:clrMapOvr>
    <a:masterClrMapping/>
  </p:clrMapOvr>
  <p:transition spd="slow" advTm="26790">
    <p:cover dir="rd"/>
  </p:transition>
  <p:extLst>
    <p:ext uri="{E180D4A7-C9FB-4DFB-919C-405C955672EB}">
      <p14:showEvtLst xmlns:p14="http://schemas.microsoft.com/office/powerpoint/2010/main">
        <p14:playEvt time="533" objId="14"/>
        <p14:stopEvt time="26170" objId="14"/>
      </p14:showEvtLst>
    </p:ext>
  </p:extLs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Certification Form</a:t>
            </a:r>
          </a:p>
        </p:txBody>
      </p:sp>
      <p:sp>
        <p:nvSpPr>
          <p:cNvPr id="8" name="Rectangle 7">
            <a:extLst>
              <a:ext uri="{FF2B5EF4-FFF2-40B4-BE49-F238E27FC236}">
                <a16:creationId xmlns:a16="http://schemas.microsoft.com/office/drawing/2014/main" id="{B0627F3C-FED0-4885-BC01-69C28858BFFB}"/>
              </a:ext>
            </a:extLst>
          </p:cNvPr>
          <p:cNvSpPr/>
          <p:nvPr/>
        </p:nvSpPr>
        <p:spPr>
          <a:xfrm>
            <a:off x="5943600" y="1828800"/>
            <a:ext cx="5105399"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 insure there is no delay in certification of the league, make sure the league application is filled out entirely and correctly.</a:t>
            </a:r>
          </a:p>
        </p:txBody>
      </p:sp>
      <p:pic>
        <p:nvPicPr>
          <p:cNvPr id="10" name="Picture 9">
            <a:extLst>
              <a:ext uri="{FF2B5EF4-FFF2-40B4-BE49-F238E27FC236}">
                <a16:creationId xmlns:a16="http://schemas.microsoft.com/office/drawing/2014/main" id="{CD7C15C9-152D-4A31-8B54-F57D37EF7C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107" y="850039"/>
            <a:ext cx="4901938" cy="5088847"/>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1873153847"/>
      </p:ext>
    </p:extLst>
  </p:cSld>
  <p:clrMapOvr>
    <a:masterClrMapping/>
  </p:clrMapOvr>
  <p:transition spd="med" advTm="15468">
    <p:pull dir="d"/>
  </p:transition>
  <p:extLst>
    <p:ext uri="{E180D4A7-C9FB-4DFB-919C-405C955672EB}">
      <p14:showEvtLst xmlns:p14="http://schemas.microsoft.com/office/powerpoint/2010/main">
        <p14:playEvt time="783" objId="2"/>
        <p14:stopEvt time="14583" objId="2"/>
      </p14:showEvtLst>
    </p:ext>
  </p:extLst>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Lane Conditions</a:t>
            </a:r>
          </a:p>
        </p:txBody>
      </p:sp>
      <p:pic>
        <p:nvPicPr>
          <p:cNvPr id="17" name="Picture 16">
            <a:extLst>
              <a:ext uri="{FF2B5EF4-FFF2-40B4-BE49-F238E27FC236}">
                <a16:creationId xmlns:a16="http://schemas.microsoft.com/office/drawing/2014/main" id="{8CB2103F-AEA4-4537-AC8D-B87042FA9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143000"/>
            <a:ext cx="3657600" cy="4687354"/>
          </a:xfrm>
          <a:prstGeom prst="rect">
            <a:avLst/>
          </a:prstGeom>
          <a:ln>
            <a:solidFill>
              <a:schemeClr val="bg1">
                <a:lumMod val="50000"/>
              </a:schemeClr>
            </a:solidFill>
          </a:ln>
        </p:spPr>
      </p:pic>
      <p:cxnSp>
        <p:nvCxnSpPr>
          <p:cNvPr id="10" name="Straight Arrow Connector 9">
            <a:extLst>
              <a:ext uri="{FF2B5EF4-FFF2-40B4-BE49-F238E27FC236}">
                <a16:creationId xmlns:a16="http://schemas.microsoft.com/office/drawing/2014/main" id="{F49F9177-9561-4206-AF31-11E9CEEC9FAC}"/>
              </a:ext>
            </a:extLst>
          </p:cNvPr>
          <p:cNvCxnSpPr>
            <a:cxnSpLocks/>
          </p:cNvCxnSpPr>
          <p:nvPr/>
        </p:nvCxnSpPr>
        <p:spPr>
          <a:xfrm flipH="1">
            <a:off x="6172200" y="1828800"/>
            <a:ext cx="992302"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CE71E6BD-9FD9-4A87-9C17-0533A2C6AF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501" y="1599338"/>
            <a:ext cx="2353626" cy="2134463"/>
          </a:xfrm>
          <a:prstGeom prst="rect">
            <a:avLst/>
          </a:prstGeom>
          <a:ln>
            <a:solidFill>
              <a:schemeClr val="bg1">
                <a:lumMod val="50000"/>
              </a:schemeClr>
            </a:solid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1878512309"/>
      </p:ext>
    </p:extLst>
  </p:cSld>
  <p:clrMapOvr>
    <a:masterClrMapping/>
  </p:clrMapOvr>
  <p:transition spd="med" advTm="17187">
    <p:pull dir="r"/>
  </p:transition>
  <p:extLst>
    <p:ext uri="{E180D4A7-C9FB-4DFB-919C-405C955672EB}">
      <p14:showEvtLst xmlns:p14="http://schemas.microsoft.com/office/powerpoint/2010/main">
        <p14:playEvt time="515" objId="2"/>
        <p14:stopEvt time="16156" objId="2"/>
      </p14:showEvtLst>
    </p:ext>
  </p:extLs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0AE64-0F6B-4567-8333-37CD3D5A9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106993"/>
            <a:ext cx="3657600" cy="46873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Schedule</a:t>
            </a:r>
          </a:p>
        </p:txBody>
      </p:sp>
      <p:cxnSp>
        <p:nvCxnSpPr>
          <p:cNvPr id="10" name="Straight Arrow Connector 9">
            <a:extLst>
              <a:ext uri="{FF2B5EF4-FFF2-40B4-BE49-F238E27FC236}">
                <a16:creationId xmlns:a16="http://schemas.microsoft.com/office/drawing/2014/main" id="{F49F9177-9561-4206-AF31-11E9CEEC9FAC}"/>
              </a:ext>
            </a:extLst>
          </p:cNvPr>
          <p:cNvCxnSpPr>
            <a:cxnSpLocks/>
            <a:stCxn id="3" idx="1"/>
          </p:cNvCxnSpPr>
          <p:nvPr/>
        </p:nvCxnSpPr>
        <p:spPr>
          <a:xfrm flipH="1">
            <a:off x="4114800" y="2090734"/>
            <a:ext cx="2667000" cy="50006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DC19B7F7-33A0-4EB2-B0AC-647689BEB64D}"/>
              </a:ext>
            </a:extLst>
          </p:cNvPr>
          <p:cNvPicPr>
            <a:picLocks noChangeAspect="1"/>
          </p:cNvPicPr>
          <p:nvPr/>
        </p:nvPicPr>
        <p:blipFill>
          <a:blip r:embed="rId6"/>
          <a:stretch>
            <a:fillRect/>
          </a:stretch>
        </p:blipFill>
        <p:spPr>
          <a:xfrm>
            <a:off x="6781800" y="1752600"/>
            <a:ext cx="2980588" cy="676268"/>
          </a:xfrm>
          <a:prstGeom prst="rect">
            <a:avLst/>
          </a:prstGeom>
          <a:ln>
            <a:solidFill>
              <a:schemeClr val="bg1">
                <a:lumMod val="50000"/>
              </a:schemeClr>
            </a:solidFill>
          </a:ln>
          <a:effectLst>
            <a:outerShdw blurRad="50800" dist="38100" dir="8100000" algn="tr" rotWithShape="0">
              <a:prstClr val="black">
                <a:alpha val="40000"/>
              </a:prstClr>
            </a:outerShdw>
          </a:effectLst>
        </p:spPr>
      </p:pic>
      <p:sp>
        <p:nvSpPr>
          <p:cNvPr id="11" name="Rectangle 10">
            <a:extLst>
              <a:ext uri="{FF2B5EF4-FFF2-40B4-BE49-F238E27FC236}">
                <a16:creationId xmlns:a16="http://schemas.microsoft.com/office/drawing/2014/main" id="{698A4C15-64EA-4338-AC1A-8C6F8C12A460}"/>
              </a:ext>
            </a:extLst>
          </p:cNvPr>
          <p:cNvSpPr/>
          <p:nvPr/>
        </p:nvSpPr>
        <p:spPr>
          <a:xfrm>
            <a:off x="6628041" y="3048000"/>
            <a:ext cx="3288107"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One common mistake is secretaries not including the playoffs or any special contest as part of the schedule. </a:t>
            </a:r>
          </a:p>
        </p:txBody>
      </p:sp>
      <p:pic>
        <p:nvPicPr>
          <p:cNvPr id="14" name="Picture 13">
            <a:extLst>
              <a:ext uri="{FF2B5EF4-FFF2-40B4-BE49-F238E27FC236}">
                <a16:creationId xmlns:a16="http://schemas.microsoft.com/office/drawing/2014/main" id="{39270638-E9DC-4289-A9B0-DFF606846249}"/>
              </a:ext>
            </a:extLst>
          </p:cNvPr>
          <p:cNvPicPr>
            <a:picLocks noChangeAspect="1"/>
          </p:cNvPicPr>
          <p:nvPr/>
        </p:nvPicPr>
        <p:blipFill>
          <a:blip r:embed="rId7"/>
          <a:stretch>
            <a:fillRect/>
          </a:stretch>
        </p:blipFill>
        <p:spPr>
          <a:xfrm>
            <a:off x="7480091" y="2391862"/>
            <a:ext cx="1499019" cy="480817"/>
          </a:xfrm>
          <a:prstGeom prst="rect">
            <a:avLst/>
          </a:prstGeom>
          <a:ln>
            <a:solidFill>
              <a:schemeClr val="bg1">
                <a:lumMod val="50000"/>
              </a:schemeClr>
            </a:solidFill>
          </a:ln>
          <a:effectLst>
            <a:outerShdw blurRad="50800" dist="38100" dir="8100000" algn="tr" rotWithShape="0">
              <a:prstClr val="black">
                <a:alpha val="40000"/>
              </a:prstClr>
            </a:outerShdw>
          </a:effectLst>
        </p:spPr>
      </p:pic>
      <p:cxnSp>
        <p:nvCxnSpPr>
          <p:cNvPr id="15" name="Straight Arrow Connector 14">
            <a:extLst>
              <a:ext uri="{FF2B5EF4-FFF2-40B4-BE49-F238E27FC236}">
                <a16:creationId xmlns:a16="http://schemas.microsoft.com/office/drawing/2014/main" id="{EB72523B-0514-4741-A88F-FFF0F05F9BCE}"/>
              </a:ext>
            </a:extLst>
          </p:cNvPr>
          <p:cNvCxnSpPr>
            <a:cxnSpLocks/>
            <a:stCxn id="3" idx="1"/>
          </p:cNvCxnSpPr>
          <p:nvPr/>
        </p:nvCxnSpPr>
        <p:spPr>
          <a:xfrm flipH="1">
            <a:off x="6096000" y="2090734"/>
            <a:ext cx="685800" cy="40263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471468555"/>
      </p:ext>
    </p:extLst>
  </p:cSld>
  <p:clrMapOvr>
    <a:masterClrMapping/>
  </p:clrMapOvr>
  <p:transition spd="med" advTm="23283">
    <p:pull dir="u"/>
  </p:transition>
  <p:extLst>
    <p:ext uri="{E180D4A7-C9FB-4DFB-919C-405C955672EB}">
      <p14:showEvtLst xmlns:p14="http://schemas.microsoft.com/office/powerpoint/2010/main">
        <p14:playEvt time="510" objId="13"/>
        <p14:stopEvt time="22285" objId="13"/>
      </p14:showEvtLst>
    </p:ext>
  </p:extLs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0AE64-0F6B-4567-8333-37CD3D5A9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143000"/>
            <a:ext cx="3657600" cy="46873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Officers</a:t>
            </a:r>
          </a:p>
        </p:txBody>
      </p:sp>
      <p:cxnSp>
        <p:nvCxnSpPr>
          <p:cNvPr id="10" name="Straight Arrow Connector 9">
            <a:extLst>
              <a:ext uri="{FF2B5EF4-FFF2-40B4-BE49-F238E27FC236}">
                <a16:creationId xmlns:a16="http://schemas.microsoft.com/office/drawing/2014/main" id="{F49F9177-9561-4206-AF31-11E9CEEC9FAC}"/>
              </a:ext>
            </a:extLst>
          </p:cNvPr>
          <p:cNvCxnSpPr>
            <a:cxnSpLocks/>
          </p:cNvCxnSpPr>
          <p:nvPr/>
        </p:nvCxnSpPr>
        <p:spPr>
          <a:xfrm flipH="1">
            <a:off x="5105400" y="2059502"/>
            <a:ext cx="1521620" cy="75989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923FD306-5407-49A9-A7BF-82C79205599C}"/>
              </a:ext>
            </a:extLst>
          </p:cNvPr>
          <p:cNvSpPr/>
          <p:nvPr/>
        </p:nvSpPr>
        <p:spPr>
          <a:xfrm>
            <a:off x="6820319" y="2971800"/>
            <a:ext cx="32766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Make sure e-mail addresses for all officers are entered, accurate and current.</a:t>
            </a:r>
          </a:p>
        </p:txBody>
      </p:sp>
      <p:pic>
        <p:nvPicPr>
          <p:cNvPr id="2" name="Picture 1">
            <a:extLst>
              <a:ext uri="{FF2B5EF4-FFF2-40B4-BE49-F238E27FC236}">
                <a16:creationId xmlns:a16="http://schemas.microsoft.com/office/drawing/2014/main" id="{66D538FF-50D2-4166-8AC5-390CF708FC4A}"/>
              </a:ext>
            </a:extLst>
          </p:cNvPr>
          <p:cNvPicPr>
            <a:picLocks noChangeAspect="1"/>
          </p:cNvPicPr>
          <p:nvPr/>
        </p:nvPicPr>
        <p:blipFill>
          <a:blip r:embed="rId6"/>
          <a:stretch>
            <a:fillRect/>
          </a:stretch>
        </p:blipFill>
        <p:spPr>
          <a:xfrm>
            <a:off x="6553200" y="1541514"/>
            <a:ext cx="3738562" cy="1013030"/>
          </a:xfrm>
          <a:prstGeom prst="rect">
            <a:avLst/>
          </a:prstGeom>
          <a:ln>
            <a:solidFill>
              <a:schemeClr val="bg1">
                <a:lumMod val="50000"/>
              </a:schemeClr>
            </a:solid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1140860393"/>
      </p:ext>
    </p:extLst>
  </p:cSld>
  <p:clrMapOvr>
    <a:masterClrMapping/>
  </p:clrMapOvr>
  <p:transition spd="slow" advTm="15665">
    <p:pull dir="ld"/>
  </p:transition>
  <p:extLst>
    <p:ext uri="{E180D4A7-C9FB-4DFB-919C-405C955672EB}">
      <p14:showEvtLst xmlns:p14="http://schemas.microsoft.com/office/powerpoint/2010/main">
        <p14:playEvt time="220" objId="14"/>
        <p14:stopEvt time="14780" objId="14"/>
      </p14:showEvtLst>
    </p:ext>
  </p:extLs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0AE64-0F6B-4567-8333-37CD3D5A9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143000"/>
            <a:ext cx="3657600" cy="46873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Bonding</a:t>
            </a:r>
          </a:p>
        </p:txBody>
      </p:sp>
      <p:cxnSp>
        <p:nvCxnSpPr>
          <p:cNvPr id="10" name="Straight Arrow Connector 9">
            <a:extLst>
              <a:ext uri="{FF2B5EF4-FFF2-40B4-BE49-F238E27FC236}">
                <a16:creationId xmlns:a16="http://schemas.microsoft.com/office/drawing/2014/main" id="{F49F9177-9561-4206-AF31-11E9CEEC9FAC}"/>
              </a:ext>
            </a:extLst>
          </p:cNvPr>
          <p:cNvCxnSpPr>
            <a:cxnSpLocks/>
            <a:stCxn id="11" idx="1"/>
          </p:cNvCxnSpPr>
          <p:nvPr/>
        </p:nvCxnSpPr>
        <p:spPr>
          <a:xfrm flipH="1">
            <a:off x="4343402" y="4470733"/>
            <a:ext cx="2282782" cy="71086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01E0FB63-7F92-41B3-B7D6-32633524CCEA}"/>
              </a:ext>
            </a:extLst>
          </p:cNvPr>
          <p:cNvSpPr/>
          <p:nvPr/>
        </p:nvSpPr>
        <p:spPr>
          <a:xfrm>
            <a:off x="6568273" y="1219200"/>
            <a:ext cx="3856055"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Bonding amount includes total amount collected for the season for the prize fund, any salaries paid out and any expenses the league pays. </a:t>
            </a:r>
          </a:p>
        </p:txBody>
      </p:sp>
      <p:pic>
        <p:nvPicPr>
          <p:cNvPr id="11" name="Picture 10">
            <a:extLst>
              <a:ext uri="{FF2B5EF4-FFF2-40B4-BE49-F238E27FC236}">
                <a16:creationId xmlns:a16="http://schemas.microsoft.com/office/drawing/2014/main" id="{DFBB0F1C-84A1-4B0E-BA00-13A4BE881B18}"/>
              </a:ext>
            </a:extLst>
          </p:cNvPr>
          <p:cNvPicPr>
            <a:picLocks noChangeAspect="1"/>
          </p:cNvPicPr>
          <p:nvPr/>
        </p:nvPicPr>
        <p:blipFill>
          <a:blip r:embed="rId6"/>
          <a:stretch>
            <a:fillRect/>
          </a:stretch>
        </p:blipFill>
        <p:spPr>
          <a:xfrm>
            <a:off x="6626184" y="4217065"/>
            <a:ext cx="3279817" cy="507335"/>
          </a:xfrm>
          <a:prstGeom prst="rect">
            <a:avLst/>
          </a:prstGeom>
          <a:ln>
            <a:solidFill>
              <a:schemeClr val="bg1">
                <a:lumMod val="50000"/>
              </a:schemeClr>
            </a:solid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4063624542"/>
      </p:ext>
    </p:extLst>
  </p:cSld>
  <p:clrMapOvr>
    <a:masterClrMapping/>
  </p:clrMapOvr>
  <p:transition spd="slow" advTm="16799">
    <p:pull dir="lu"/>
  </p:transition>
  <p:extLst>
    <p:ext uri="{E180D4A7-C9FB-4DFB-919C-405C955672EB}">
      <p14:showEvtLst xmlns:p14="http://schemas.microsoft.com/office/powerpoint/2010/main">
        <p14:playEvt time="157" objId="2"/>
        <p14:stopEvt time="15640" objId="2"/>
      </p14:showEvtLst>
    </p:ext>
  </p:extLst>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0AE64-0F6B-4567-8333-37CD3D5A9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143000"/>
            <a:ext cx="3657600" cy="46873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Signing the Application</a:t>
            </a:r>
          </a:p>
        </p:txBody>
      </p:sp>
      <p:cxnSp>
        <p:nvCxnSpPr>
          <p:cNvPr id="10" name="Straight Arrow Connector 9">
            <a:extLst>
              <a:ext uri="{FF2B5EF4-FFF2-40B4-BE49-F238E27FC236}">
                <a16:creationId xmlns:a16="http://schemas.microsoft.com/office/drawing/2014/main" id="{F49F9177-9561-4206-AF31-11E9CEEC9FAC}"/>
              </a:ext>
            </a:extLst>
          </p:cNvPr>
          <p:cNvCxnSpPr>
            <a:cxnSpLocks/>
          </p:cNvCxnSpPr>
          <p:nvPr/>
        </p:nvCxnSpPr>
        <p:spPr>
          <a:xfrm flipH="1">
            <a:off x="4419602" y="4343400"/>
            <a:ext cx="2151821" cy="11430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77FD761B-D76A-4DA7-9762-12A0EFA95EFE}"/>
              </a:ext>
            </a:extLst>
          </p:cNvPr>
          <p:cNvSpPr/>
          <p:nvPr/>
        </p:nvSpPr>
        <p:spPr>
          <a:xfrm>
            <a:off x="6445598" y="2659560"/>
            <a:ext cx="422240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league president must sign the application.</a:t>
            </a:r>
          </a:p>
        </p:txBody>
      </p:sp>
      <p:pic>
        <p:nvPicPr>
          <p:cNvPr id="3" name="Picture 2">
            <a:extLst>
              <a:ext uri="{FF2B5EF4-FFF2-40B4-BE49-F238E27FC236}">
                <a16:creationId xmlns:a16="http://schemas.microsoft.com/office/drawing/2014/main" id="{1059AF49-7CEB-4464-B37E-F5300C289579}"/>
              </a:ext>
            </a:extLst>
          </p:cNvPr>
          <p:cNvPicPr>
            <a:picLocks noChangeAspect="1"/>
          </p:cNvPicPr>
          <p:nvPr/>
        </p:nvPicPr>
        <p:blipFill>
          <a:blip r:embed="rId6"/>
          <a:stretch>
            <a:fillRect/>
          </a:stretch>
        </p:blipFill>
        <p:spPr>
          <a:xfrm>
            <a:off x="6571422" y="3810000"/>
            <a:ext cx="3258378" cy="533400"/>
          </a:xfrm>
          <a:prstGeom prst="rect">
            <a:avLst/>
          </a:prstGeom>
          <a:ln>
            <a:solidFill>
              <a:schemeClr val="bg1">
                <a:lumMod val="50000"/>
              </a:schemeClr>
            </a:solid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2069667120"/>
      </p:ext>
    </p:extLst>
  </p:cSld>
  <p:clrMapOvr>
    <a:masterClrMapping/>
  </p:clrMapOvr>
  <p:transition spd="slow" advTm="8274">
    <p:pull dir="rd"/>
  </p:transition>
  <p:extLst>
    <p:ext uri="{E180D4A7-C9FB-4DFB-919C-405C955672EB}">
      <p14:showEvtLst xmlns:p14="http://schemas.microsoft.com/office/powerpoint/2010/main">
        <p14:playEvt time="159" objId="4"/>
        <p14:stopEvt time="6945" objId="4"/>
      </p14:showEvtLst>
    </p:ext>
  </p:extLs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0AE64-0F6B-4567-8333-37CD3D5A9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1143000"/>
            <a:ext cx="3657600" cy="4687354"/>
          </a:xfrm>
          <a:prstGeom prst="rect">
            <a:avLst/>
          </a:prstGeom>
          <a:ln>
            <a:solidFill>
              <a:schemeClr val="bg1">
                <a:lumMod val="50000"/>
              </a:schemeClr>
            </a:solidFill>
          </a:ln>
        </p:spPr>
      </p:pic>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normAutofit/>
          </a:bodyPr>
          <a:lstStyle/>
          <a:p>
            <a:r>
              <a:rPr lang="en-US" sz="4200" dirty="0">
                <a:latin typeface="Verdana" panose="020B0604030504040204" pitchFamily="34" charset="0"/>
                <a:ea typeface="Verdana" panose="020B0604030504040204" pitchFamily="34" charset="0"/>
                <a:cs typeface="Verdana" panose="020B0604030504040204" pitchFamily="34" charset="0"/>
              </a:rPr>
              <a:t>Submission of Applications</a:t>
            </a:r>
          </a:p>
        </p:txBody>
      </p:sp>
      <p:pic>
        <p:nvPicPr>
          <p:cNvPr id="9" name="Picture 8">
            <a:extLst>
              <a:ext uri="{FF2B5EF4-FFF2-40B4-BE49-F238E27FC236}">
                <a16:creationId xmlns:a16="http://schemas.microsoft.com/office/drawing/2014/main" id="{A518471E-CD34-48A3-9EF9-7FAE69D11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1992" y="3466630"/>
            <a:ext cx="3071209" cy="1867371"/>
          </a:xfrm>
          <a:prstGeom prst="rect">
            <a:avLst/>
          </a:prstGeom>
          <a:ln>
            <a:solidFill>
              <a:schemeClr val="bg1">
                <a:lumMod val="50000"/>
              </a:schemeClr>
            </a:solidFill>
          </a:ln>
        </p:spPr>
      </p:pic>
      <p:pic>
        <p:nvPicPr>
          <p:cNvPr id="11" name="Picture 10">
            <a:extLst>
              <a:ext uri="{FF2B5EF4-FFF2-40B4-BE49-F238E27FC236}">
                <a16:creationId xmlns:a16="http://schemas.microsoft.com/office/drawing/2014/main" id="{9608DDFB-0770-4A35-A674-A7B314E3A4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4392" y="3619030"/>
            <a:ext cx="3071209" cy="1867371"/>
          </a:xfrm>
          <a:prstGeom prst="rect">
            <a:avLst/>
          </a:prstGeom>
          <a:ln>
            <a:solidFill>
              <a:schemeClr val="bg1">
                <a:lumMod val="50000"/>
              </a:schemeClr>
            </a:solidFill>
          </a:ln>
        </p:spPr>
      </p:pic>
      <p:pic>
        <p:nvPicPr>
          <p:cNvPr id="12" name="Picture 11">
            <a:extLst>
              <a:ext uri="{FF2B5EF4-FFF2-40B4-BE49-F238E27FC236}">
                <a16:creationId xmlns:a16="http://schemas.microsoft.com/office/drawing/2014/main" id="{115FF1C4-DCC1-4870-841E-CBB00A174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6792" y="3771430"/>
            <a:ext cx="3071209" cy="1867371"/>
          </a:xfrm>
          <a:prstGeom prst="rect">
            <a:avLst/>
          </a:prstGeom>
          <a:ln>
            <a:solidFill>
              <a:schemeClr val="bg1">
                <a:lumMod val="50000"/>
              </a:schemeClr>
            </a:solidFill>
          </a:ln>
        </p:spPr>
      </p:pic>
      <p:pic>
        <p:nvPicPr>
          <p:cNvPr id="13" name="Picture 12">
            <a:extLst>
              <a:ext uri="{FF2B5EF4-FFF2-40B4-BE49-F238E27FC236}">
                <a16:creationId xmlns:a16="http://schemas.microsoft.com/office/drawing/2014/main" id="{F940D76A-9611-41ED-BAA2-F0A9B138F6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9192" y="3923830"/>
            <a:ext cx="3071209" cy="1867371"/>
          </a:xfrm>
          <a:prstGeom prst="rect">
            <a:avLst/>
          </a:prstGeom>
          <a:ln>
            <a:solidFill>
              <a:schemeClr val="bg1">
                <a:lumMod val="50000"/>
              </a:schemeClr>
            </a:solidFill>
          </a:ln>
        </p:spPr>
      </p:pic>
      <p:pic>
        <p:nvPicPr>
          <p:cNvPr id="14" name="Picture 13">
            <a:extLst>
              <a:ext uri="{FF2B5EF4-FFF2-40B4-BE49-F238E27FC236}">
                <a16:creationId xmlns:a16="http://schemas.microsoft.com/office/drawing/2014/main" id="{CABFF45E-DE67-4D0F-8A23-18C3C9E5EF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1592" y="4076230"/>
            <a:ext cx="3071209" cy="1867371"/>
          </a:xfrm>
          <a:prstGeom prst="rect">
            <a:avLst/>
          </a:prstGeom>
          <a:ln>
            <a:solidFill>
              <a:schemeClr val="bg1">
                <a:lumMod val="50000"/>
              </a:schemeClr>
            </a:solidFill>
          </a:ln>
        </p:spPr>
      </p:pic>
      <p:grpSp>
        <p:nvGrpSpPr>
          <p:cNvPr id="17" name="Group 16">
            <a:extLst>
              <a:ext uri="{FF2B5EF4-FFF2-40B4-BE49-F238E27FC236}">
                <a16:creationId xmlns:a16="http://schemas.microsoft.com/office/drawing/2014/main" id="{122D1807-DDAA-49FC-BAC3-09853109A3B5}"/>
              </a:ext>
            </a:extLst>
          </p:cNvPr>
          <p:cNvGrpSpPr/>
          <p:nvPr/>
        </p:nvGrpSpPr>
        <p:grpSpPr>
          <a:xfrm>
            <a:off x="6351309" y="1150710"/>
            <a:ext cx="4773891" cy="2506890"/>
            <a:chOff x="4903509" y="1182546"/>
            <a:chExt cx="4773891" cy="2506890"/>
          </a:xfrm>
        </p:grpSpPr>
        <p:sp>
          <p:nvSpPr>
            <p:cNvPr id="15" name="Rectangle 14">
              <a:extLst>
                <a:ext uri="{FF2B5EF4-FFF2-40B4-BE49-F238E27FC236}">
                  <a16:creationId xmlns:a16="http://schemas.microsoft.com/office/drawing/2014/main" id="{58703AAC-B750-4FB3-B560-641E953FE7A6}"/>
                </a:ext>
              </a:extLst>
            </p:cNvPr>
            <p:cNvSpPr/>
            <p:nvPr/>
          </p:nvSpPr>
          <p:spPr>
            <a:xfrm>
              <a:off x="5053720" y="1182546"/>
              <a:ext cx="462368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30</a:t>
              </a:r>
            </a:p>
          </p:txBody>
        </p:sp>
        <p:sp>
          <p:nvSpPr>
            <p:cNvPr id="16" name="Rectangle 15">
              <a:extLst>
                <a:ext uri="{FF2B5EF4-FFF2-40B4-BE49-F238E27FC236}">
                  <a16:creationId xmlns:a16="http://schemas.microsoft.com/office/drawing/2014/main" id="{F84E01AA-047D-47F4-8E6E-40D7B15999E3}"/>
                </a:ext>
              </a:extLst>
            </p:cNvPr>
            <p:cNvSpPr/>
            <p:nvPr/>
          </p:nvSpPr>
          <p:spPr>
            <a:xfrm>
              <a:off x="4903509" y="2119776"/>
              <a:ext cx="462368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Days</a:t>
              </a:r>
            </a:p>
          </p:txBody>
        </p:sp>
      </p:grpSp>
    </p:spTree>
    <p:custDataLst>
      <p:tags r:id="rId1"/>
    </p:custDataLst>
    <p:extLst>
      <p:ext uri="{BB962C8B-B14F-4D97-AF65-F5344CB8AC3E}">
        <p14:creationId xmlns:p14="http://schemas.microsoft.com/office/powerpoint/2010/main" val="921231131"/>
      </p:ext>
    </p:extLst>
  </p:cSld>
  <p:clrMapOvr>
    <a:masterClrMapping/>
  </p:clrMapOvr>
  <p:transition spd="slow" advTm="16521">
    <p:pull dir="ru"/>
  </p:transition>
  <p:extLst>
    <p:ext uri="{E180D4A7-C9FB-4DFB-919C-405C955672EB}">
      <p14:showEvtLst xmlns:p14="http://schemas.microsoft.com/office/powerpoint/2010/main">
        <p14:playEvt time="199" objId="2"/>
        <p14:stopEvt time="15522" objId="2"/>
      </p14:showEvtLst>
    </p:ext>
  </p:extLst>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209800" y="2514600"/>
            <a:ext cx="83058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Weekly Duties</a:t>
            </a:r>
          </a:p>
        </p:txBody>
      </p:sp>
    </p:spTree>
    <p:custDataLst>
      <p:tags r:id="rId1"/>
    </p:custDataLst>
    <p:extLst>
      <p:ext uri="{BB962C8B-B14F-4D97-AF65-F5344CB8AC3E}">
        <p14:creationId xmlns:p14="http://schemas.microsoft.com/office/powerpoint/2010/main" val="1575420582"/>
      </p:ext>
    </p:extLst>
  </p:cSld>
  <p:clrMapOvr>
    <a:masterClrMapping/>
  </p:clrMapOvr>
  <p:transition spd="slow" advTm="3230">
    <p:cover dir="r"/>
  </p:transition>
  <p:extLst>
    <p:ext uri="{E180D4A7-C9FB-4DFB-919C-405C955672EB}">
      <p14:showEvtLst xmlns:p14="http://schemas.microsoft.com/office/powerpoint/2010/main">
        <p14:playEvt time="716" objId="2"/>
        <p14:stopEvt time="2744" objId="2"/>
      </p14:showEvtLst>
    </p:ext>
  </p:extLs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Entering Scores</a:t>
            </a:r>
          </a:p>
        </p:txBody>
      </p:sp>
      <p:pic>
        <p:nvPicPr>
          <p:cNvPr id="4" name="Picture 3">
            <a:extLst>
              <a:ext uri="{FF2B5EF4-FFF2-40B4-BE49-F238E27FC236}">
                <a16:creationId xmlns:a16="http://schemas.microsoft.com/office/drawing/2014/main" id="{DE759D06-361C-4C3C-A61D-F85B6B6C6CEB}"/>
              </a:ext>
            </a:extLst>
          </p:cNvPr>
          <p:cNvPicPr>
            <a:picLocks noChangeAspect="1"/>
          </p:cNvPicPr>
          <p:nvPr/>
        </p:nvPicPr>
        <p:blipFill>
          <a:blip r:embed="rId5"/>
          <a:stretch>
            <a:fillRect/>
          </a:stretch>
        </p:blipFill>
        <p:spPr>
          <a:xfrm>
            <a:off x="2743201" y="1429000"/>
            <a:ext cx="7286625" cy="4000000"/>
          </a:xfrm>
          <a:prstGeom prst="rect">
            <a:avLst/>
          </a:prstGeom>
        </p:spPr>
      </p:pic>
    </p:spTree>
    <p:custDataLst>
      <p:tags r:id="rId1"/>
    </p:custDataLst>
    <p:extLst>
      <p:ext uri="{BB962C8B-B14F-4D97-AF65-F5344CB8AC3E}">
        <p14:creationId xmlns:p14="http://schemas.microsoft.com/office/powerpoint/2010/main" val="843989627"/>
      </p:ext>
    </p:extLst>
  </p:cSld>
  <p:clrMapOvr>
    <a:masterClrMapping/>
  </p:clrMapOvr>
  <p:transition spd="slow" advTm="28325">
    <p:cover dir="u"/>
  </p:transition>
  <p:extLst>
    <p:ext uri="{E180D4A7-C9FB-4DFB-919C-405C955672EB}">
      <p14:showEvtLst xmlns:p14="http://schemas.microsoft.com/office/powerpoint/2010/main">
        <p14:playEvt time="642" objId="3"/>
        <p14:stopEvt time="27458" objId="3"/>
      </p14:showEvtLst>
    </p:ext>
  </p:extLs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USBC Awards</a:t>
            </a:r>
          </a:p>
        </p:txBody>
      </p:sp>
      <p:pic>
        <p:nvPicPr>
          <p:cNvPr id="3074" name="Picture 2" descr="Honor score awards image">
            <a:extLst>
              <a:ext uri="{FF2B5EF4-FFF2-40B4-BE49-F238E27FC236}">
                <a16:creationId xmlns:a16="http://schemas.microsoft.com/office/drawing/2014/main" id="{4B7CBD06-9B05-42F0-913B-6C5BFC6E5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4069" y="1944812"/>
            <a:ext cx="5503863" cy="2968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5428801"/>
      </p:ext>
    </p:extLst>
  </p:cSld>
  <p:clrMapOvr>
    <a:masterClrMapping/>
  </p:clrMapOvr>
  <p:transition spd="slow" advTm="14140">
    <p:cover dir="ld"/>
  </p:transition>
  <p:extLst>
    <p:ext uri="{E180D4A7-C9FB-4DFB-919C-405C955672EB}">
      <p14:showEvtLst xmlns:p14="http://schemas.microsoft.com/office/powerpoint/2010/main">
        <p14:playEvt time="573" objId="2"/>
        <p14:stopEvt time="13028"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095978-0F2A-4C78-A59A-4B61A0323B9B}"/>
              </a:ext>
            </a:extLst>
          </p:cNvPr>
          <p:cNvSpPr>
            <a:spLocks noGrp="1"/>
          </p:cNvSpPr>
          <p:nvPr>
            <p:ph type="title"/>
          </p:nvPr>
        </p:nvSpPr>
        <p:spPr>
          <a:xfrm>
            <a:off x="2133604" y="76200"/>
            <a:ext cx="8534399"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Organizational Meeting</a:t>
            </a:r>
          </a:p>
        </p:txBody>
      </p:sp>
      <p:sp>
        <p:nvSpPr>
          <p:cNvPr id="30" name="TextBox 29">
            <a:extLst>
              <a:ext uri="{FF2B5EF4-FFF2-40B4-BE49-F238E27FC236}">
                <a16:creationId xmlns:a16="http://schemas.microsoft.com/office/drawing/2014/main" id="{6AD4B8D1-06AB-4AE4-B723-0DE71477CFF7}"/>
              </a:ext>
            </a:extLst>
          </p:cNvPr>
          <p:cNvSpPr txBox="1"/>
          <p:nvPr/>
        </p:nvSpPr>
        <p:spPr>
          <a:xfrm>
            <a:off x="3472999" y="1295403"/>
            <a:ext cx="5714999" cy="4406415"/>
          </a:xfrm>
          <a:prstGeom prst="rect">
            <a:avLst/>
          </a:prstGeom>
        </p:spPr>
        <p:txBody>
          <a:bodyPr vert="horz" wrap="square"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23ACFAD7-EB73-45B0-9416-2CF0781AAD91}"/>
              </a:ext>
            </a:extLst>
          </p:cNvPr>
          <p:cNvSpPr txBox="1"/>
          <p:nvPr/>
        </p:nvSpPr>
        <p:spPr>
          <a:xfrm>
            <a:off x="3320595" y="1219200"/>
            <a:ext cx="5791200" cy="4419600"/>
          </a:xfrm>
          <a:prstGeom prst="rect">
            <a:avLst/>
          </a:prstGeom>
        </p:spPr>
        <p:txBody>
          <a:bodyPr vert="horz" wrap="square" lIns="91440" tIns="45720" rIns="91440" bIns="45720" rtlCol="0" anchor="t"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ontent Placeholder 2">
            <a:extLst>
              <a:ext uri="{FF2B5EF4-FFF2-40B4-BE49-F238E27FC236}">
                <a16:creationId xmlns:a16="http://schemas.microsoft.com/office/drawing/2014/main" id="{8550FED8-069C-420E-91B4-FE3FA88755F1}"/>
              </a:ext>
            </a:extLst>
          </p:cNvPr>
          <p:cNvSpPr>
            <a:spLocks noGrp="1"/>
          </p:cNvSpPr>
          <p:nvPr>
            <p:ph idx="1"/>
          </p:nvPr>
        </p:nvSpPr>
        <p:spPr>
          <a:xfrm>
            <a:off x="1946792" y="1447800"/>
            <a:ext cx="9178408" cy="4525963"/>
          </a:xfrm>
        </p:spPr>
        <p:txBody>
          <a:bodyPr>
            <a:normAutofit fontScale="92500"/>
          </a:bodyPr>
          <a:lstStyle/>
          <a:p>
            <a:r>
              <a:rPr lang="en-US" dirty="0">
                <a:latin typeface="Verdana" panose="020B0604030504040204" pitchFamily="34" charset="0"/>
                <a:ea typeface="Verdana" panose="020B0604030504040204" pitchFamily="34" charset="0"/>
                <a:cs typeface="Verdana" panose="020B0604030504040204" pitchFamily="34" charset="0"/>
              </a:rPr>
              <a:t>A quorum at the organizational meeting is established by those present.</a:t>
            </a:r>
          </a:p>
          <a:p>
            <a:pPr marL="0" indent="0">
              <a:buNone/>
            </a:pP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Accurate meeting minutes should be kept.</a:t>
            </a:r>
          </a:p>
          <a:p>
            <a:pPr marL="0" indent="0">
              <a:buNone/>
            </a:pP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Majority vote is needed to change an existing rule or to establish any new rules.</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801687" lvl="1" indent="-457200">
              <a:buFont typeface="Wingdings" panose="05000000000000000000" pitchFamily="2" charset="2"/>
              <a:buChar char="ü"/>
            </a:pPr>
            <a:r>
              <a:rPr lang="en-US" dirty="0">
                <a:latin typeface="Verdana" panose="020B0604030504040204" pitchFamily="34" charset="0"/>
                <a:ea typeface="Verdana" panose="020B0604030504040204" pitchFamily="34" charset="0"/>
                <a:cs typeface="Verdana" panose="020B0604030504040204" pitchFamily="34" charset="0"/>
              </a:rPr>
              <a:t>Example - 25 people are in attendance, 24 votes are cast, 13 votes are needed to pass a motion</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361929289"/>
      </p:ext>
    </p:extLst>
  </p:cSld>
  <p:clrMapOvr>
    <a:masterClrMapping/>
  </p:clrMapOvr>
  <p:transition spd="slow" advTm="43810">
    <p:cover dir="rd"/>
  </p:transition>
  <p:extLst>
    <p:ext uri="{E180D4A7-C9FB-4DFB-919C-405C955672EB}">
      <p14:showEvtLst xmlns:p14="http://schemas.microsoft.com/office/powerpoint/2010/main">
        <p14:playEvt time="426" objId="6"/>
        <p14:stopEvt time="42974" objId="6"/>
      </p14:showEvtLst>
    </p:ext>
  </p:extLst>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Award Applications</a:t>
            </a:r>
          </a:p>
        </p:txBody>
      </p:sp>
      <p:pic>
        <p:nvPicPr>
          <p:cNvPr id="3" name="Picture 2">
            <a:extLst>
              <a:ext uri="{FF2B5EF4-FFF2-40B4-BE49-F238E27FC236}">
                <a16:creationId xmlns:a16="http://schemas.microsoft.com/office/drawing/2014/main" id="{8170BA75-4C67-4D58-8AE2-A62A6308BD91}"/>
              </a:ext>
            </a:extLst>
          </p:cNvPr>
          <p:cNvPicPr>
            <a:picLocks noChangeAspect="1"/>
          </p:cNvPicPr>
          <p:nvPr/>
        </p:nvPicPr>
        <p:blipFill>
          <a:blip r:embed="rId5"/>
          <a:stretch>
            <a:fillRect/>
          </a:stretch>
        </p:blipFill>
        <p:spPr>
          <a:xfrm>
            <a:off x="6506360" y="1371600"/>
            <a:ext cx="3475840" cy="4495800"/>
          </a:xfrm>
          <a:prstGeom prst="rect">
            <a:avLst/>
          </a:prstGeom>
          <a:ln>
            <a:solidFill>
              <a:schemeClr val="bg1">
                <a:lumMod val="50000"/>
              </a:schemeClr>
            </a:solidFill>
          </a:ln>
        </p:spPr>
      </p:pic>
      <p:pic>
        <p:nvPicPr>
          <p:cNvPr id="4" name="Picture 3" descr="A document with a number of text&#10;&#10;AI-generated content may be incorrect.">
            <a:extLst>
              <a:ext uri="{FF2B5EF4-FFF2-40B4-BE49-F238E27FC236}">
                <a16:creationId xmlns:a16="http://schemas.microsoft.com/office/drawing/2014/main" id="{2ECC9CD8-53AE-A5F5-4B36-28A3F6CAD6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0441" y="1143000"/>
            <a:ext cx="4239492" cy="4724400"/>
          </a:xfrm>
          <a:prstGeom prst="rect">
            <a:avLst/>
          </a:prstGeom>
        </p:spPr>
      </p:pic>
      <p:sp>
        <p:nvSpPr>
          <p:cNvPr id="7" name="Oval 6">
            <a:extLst>
              <a:ext uri="{FF2B5EF4-FFF2-40B4-BE49-F238E27FC236}">
                <a16:creationId xmlns:a16="http://schemas.microsoft.com/office/drawing/2014/main" id="{563C3DCD-C274-ECA7-7C3E-BA7A31D2C561}"/>
              </a:ext>
            </a:extLst>
          </p:cNvPr>
          <p:cNvSpPr/>
          <p:nvPr/>
        </p:nvSpPr>
        <p:spPr>
          <a:xfrm>
            <a:off x="6334812" y="2073897"/>
            <a:ext cx="4006392" cy="13551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21223931"/>
      </p:ext>
    </p:extLst>
  </p:cSld>
  <p:clrMapOvr>
    <a:masterClrMapping/>
  </p:clrMapOvr>
  <p:transition spd="slow" advTm="18526">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E180D4A7-C9FB-4DFB-919C-405C955672EB}">
      <p14:showEvtLst xmlns:p14="http://schemas.microsoft.com/office/powerpoint/2010/main">
        <p14:playEvt time="640" objId="2"/>
        <p14:stopEvt time="17157" objId="2"/>
      </p14:showEvtLst>
    </p:ext>
  </p:extLs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High Score Application</a:t>
            </a:r>
          </a:p>
        </p:txBody>
      </p:sp>
      <p:pic>
        <p:nvPicPr>
          <p:cNvPr id="3" name="Picture 2">
            <a:extLst>
              <a:ext uri="{FF2B5EF4-FFF2-40B4-BE49-F238E27FC236}">
                <a16:creationId xmlns:a16="http://schemas.microsoft.com/office/drawing/2014/main" id="{8170BA75-4C67-4D58-8AE2-A62A6308BD91}"/>
              </a:ext>
            </a:extLst>
          </p:cNvPr>
          <p:cNvPicPr>
            <a:picLocks noChangeAspect="1"/>
          </p:cNvPicPr>
          <p:nvPr/>
        </p:nvPicPr>
        <p:blipFill rotWithShape="1">
          <a:blip r:embed="rId5"/>
          <a:srcRect t="40970"/>
          <a:stretch/>
        </p:blipFill>
        <p:spPr>
          <a:xfrm>
            <a:off x="4800600" y="1371601"/>
            <a:ext cx="5389198" cy="4114799"/>
          </a:xfrm>
          <a:prstGeom prst="rect">
            <a:avLst/>
          </a:prstGeom>
          <a:ln>
            <a:solidFill>
              <a:schemeClr val="bg1">
                <a:lumMod val="50000"/>
              </a:schemeClr>
            </a:solidFill>
          </a:ln>
        </p:spPr>
      </p:pic>
      <p:grpSp>
        <p:nvGrpSpPr>
          <p:cNvPr id="2" name="Group 1">
            <a:extLst>
              <a:ext uri="{FF2B5EF4-FFF2-40B4-BE49-F238E27FC236}">
                <a16:creationId xmlns:a16="http://schemas.microsoft.com/office/drawing/2014/main" id="{AB8CEA66-BFA7-4818-937A-A22D211687D5}"/>
              </a:ext>
            </a:extLst>
          </p:cNvPr>
          <p:cNvGrpSpPr/>
          <p:nvPr/>
        </p:nvGrpSpPr>
        <p:grpSpPr>
          <a:xfrm>
            <a:off x="2133600" y="1905000"/>
            <a:ext cx="2590800" cy="3429000"/>
            <a:chOff x="838200" y="1905000"/>
            <a:chExt cx="2590800" cy="3429000"/>
          </a:xfrm>
        </p:grpSpPr>
        <p:sp>
          <p:nvSpPr>
            <p:cNvPr id="7" name="Left Brace 6">
              <a:extLst>
                <a:ext uri="{FF2B5EF4-FFF2-40B4-BE49-F238E27FC236}">
                  <a16:creationId xmlns:a16="http://schemas.microsoft.com/office/drawing/2014/main" id="{66AB5A01-4968-4483-8B8D-83FDEA706F59}"/>
                </a:ext>
              </a:extLst>
            </p:cNvPr>
            <p:cNvSpPr/>
            <p:nvPr/>
          </p:nvSpPr>
          <p:spPr>
            <a:xfrm>
              <a:off x="3124200" y="2959100"/>
              <a:ext cx="304800" cy="1460500"/>
            </a:xfrm>
            <a:prstGeom prst="leftBrace">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Left Brace 7">
              <a:extLst>
                <a:ext uri="{FF2B5EF4-FFF2-40B4-BE49-F238E27FC236}">
                  <a16:creationId xmlns:a16="http://schemas.microsoft.com/office/drawing/2014/main" id="{95136F86-6CB0-45D2-B998-BD924A8C8378}"/>
                </a:ext>
              </a:extLst>
            </p:cNvPr>
            <p:cNvSpPr/>
            <p:nvPr/>
          </p:nvSpPr>
          <p:spPr>
            <a:xfrm>
              <a:off x="3124200" y="1905000"/>
              <a:ext cx="304800" cy="914400"/>
            </a:xfrm>
            <a:prstGeom prst="leftBrace">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Left Brace 8">
              <a:extLst>
                <a:ext uri="{FF2B5EF4-FFF2-40B4-BE49-F238E27FC236}">
                  <a16:creationId xmlns:a16="http://schemas.microsoft.com/office/drawing/2014/main" id="{D4EE6743-24AF-4EFB-B6B8-18CB7A3E644D}"/>
                </a:ext>
              </a:extLst>
            </p:cNvPr>
            <p:cNvSpPr/>
            <p:nvPr/>
          </p:nvSpPr>
          <p:spPr>
            <a:xfrm>
              <a:off x="3124200" y="4635500"/>
              <a:ext cx="304800" cy="698500"/>
            </a:xfrm>
            <a:prstGeom prst="leftBrace">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C045061-BAC0-4819-957A-B59339EB0A8E}"/>
                </a:ext>
              </a:extLst>
            </p:cNvPr>
            <p:cNvSpPr/>
            <p:nvPr/>
          </p:nvSpPr>
          <p:spPr>
            <a:xfrm>
              <a:off x="1047205" y="2191966"/>
              <a:ext cx="192459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Ring Choice</a:t>
              </a:r>
            </a:p>
          </p:txBody>
        </p:sp>
        <p:cxnSp>
          <p:nvCxnSpPr>
            <p:cNvPr id="11" name="Straight Arrow Connector 10">
              <a:extLst>
                <a:ext uri="{FF2B5EF4-FFF2-40B4-BE49-F238E27FC236}">
                  <a16:creationId xmlns:a16="http://schemas.microsoft.com/office/drawing/2014/main" id="{8C22DE28-146E-4FFC-AE30-5DAF0230A0AF}"/>
                </a:ext>
              </a:extLst>
            </p:cNvPr>
            <p:cNvCxnSpPr/>
            <p:nvPr/>
          </p:nvCxnSpPr>
          <p:spPr>
            <a:xfrm flipV="1">
              <a:off x="2362200" y="2362200"/>
              <a:ext cx="609600" cy="1"/>
            </a:xfrm>
            <a:prstGeom prst="straightConnector1">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2834E68-ED9B-4826-AE08-A269AF416C3A}"/>
                </a:ext>
              </a:extLst>
            </p:cNvPr>
            <p:cNvSpPr/>
            <p:nvPr/>
          </p:nvSpPr>
          <p:spPr>
            <a:xfrm>
              <a:off x="1011537" y="3520073"/>
              <a:ext cx="192459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Personalization</a:t>
              </a:r>
            </a:p>
          </p:txBody>
        </p:sp>
        <p:cxnSp>
          <p:nvCxnSpPr>
            <p:cNvPr id="13" name="Straight Arrow Connector 12">
              <a:extLst>
                <a:ext uri="{FF2B5EF4-FFF2-40B4-BE49-F238E27FC236}">
                  <a16:creationId xmlns:a16="http://schemas.microsoft.com/office/drawing/2014/main" id="{0CC13C72-17B9-4B80-82D9-3A84C7D27BC9}"/>
                </a:ext>
              </a:extLst>
            </p:cNvPr>
            <p:cNvCxnSpPr/>
            <p:nvPr/>
          </p:nvCxnSpPr>
          <p:spPr>
            <a:xfrm>
              <a:off x="2613498" y="3688674"/>
              <a:ext cx="358302" cy="676"/>
            </a:xfrm>
            <a:prstGeom prst="straightConnector1">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8AA3518-D0EE-4111-9DB3-0CB66F327EF9}"/>
                </a:ext>
              </a:extLst>
            </p:cNvPr>
            <p:cNvCxnSpPr/>
            <p:nvPr/>
          </p:nvCxnSpPr>
          <p:spPr>
            <a:xfrm>
              <a:off x="2667000" y="4984750"/>
              <a:ext cx="304800" cy="0"/>
            </a:xfrm>
            <a:prstGeom prst="straightConnector1">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3D0B6ED-571C-4107-B43A-2048BCD09238}"/>
                </a:ext>
              </a:extLst>
            </p:cNvPr>
            <p:cNvSpPr/>
            <p:nvPr/>
          </p:nvSpPr>
          <p:spPr>
            <a:xfrm>
              <a:off x="838200" y="4815473"/>
              <a:ext cx="192459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Bowler’s Signature</a:t>
              </a:r>
            </a:p>
          </p:txBody>
        </p:sp>
      </p:grpSp>
    </p:spTree>
    <p:custDataLst>
      <p:tags r:id="rId1"/>
    </p:custDataLst>
    <p:extLst>
      <p:ext uri="{BB962C8B-B14F-4D97-AF65-F5344CB8AC3E}">
        <p14:creationId xmlns:p14="http://schemas.microsoft.com/office/powerpoint/2010/main" val="1790134353"/>
      </p:ext>
    </p:extLst>
  </p:cSld>
  <p:clrMapOvr>
    <a:masterClrMapping/>
  </p:clrMapOvr>
  <p:transition spd="slow" advTm="29843">
    <p:cover dir="rd"/>
  </p:transition>
  <p:extLst>
    <p:ext uri="{E180D4A7-C9FB-4DFB-919C-405C955672EB}">
      <p14:showEvtLst xmlns:p14="http://schemas.microsoft.com/office/powerpoint/2010/main">
        <p14:playEvt time="527" objId="5"/>
        <p14:stopEvt time="28849" objId="5"/>
      </p14:showEvtLst>
    </p:ext>
  </p:extLs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286000" y="1600200"/>
            <a:ext cx="8001000"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SUBMIT APPLICATION WITHIN 20 DAYS</a:t>
            </a:r>
          </a:p>
        </p:txBody>
      </p:sp>
    </p:spTree>
    <p:custDataLst>
      <p:tags r:id="rId1"/>
    </p:custDataLst>
    <p:extLst>
      <p:ext uri="{BB962C8B-B14F-4D97-AF65-F5344CB8AC3E}">
        <p14:creationId xmlns:p14="http://schemas.microsoft.com/office/powerpoint/2010/main" val="270243394"/>
      </p:ext>
    </p:extLst>
  </p:cSld>
  <p:clrMapOvr>
    <a:masterClrMapping/>
  </p:clrMapOvr>
  <p:transition spd="slow" advTm="11972">
    <p:cover dir="ru"/>
  </p:transition>
  <p:extLst>
    <p:ext uri="{E180D4A7-C9FB-4DFB-919C-405C955672EB}">
      <p14:showEvtLst xmlns:p14="http://schemas.microsoft.com/office/powerpoint/2010/main">
        <p14:playEvt time="630" objId="3"/>
        <p14:stopEvt time="10608" objId="3"/>
      </p14:showEvtLst>
    </p:ext>
  </p:extLs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Each Week</a:t>
            </a:r>
          </a:p>
        </p:txBody>
      </p:sp>
      <p:sp>
        <p:nvSpPr>
          <p:cNvPr id="5" name="Content Placeholder 6">
            <a:extLst>
              <a:ext uri="{FF2B5EF4-FFF2-40B4-BE49-F238E27FC236}">
                <a16:creationId xmlns:a16="http://schemas.microsoft.com/office/drawing/2014/main" id="{B30F9512-F235-4815-906F-52F0ED796E01}"/>
              </a:ext>
            </a:extLst>
          </p:cNvPr>
          <p:cNvSpPr>
            <a:spLocks noGrp="1"/>
          </p:cNvSpPr>
          <p:nvPr>
            <p:ph idx="1"/>
          </p:nvPr>
        </p:nvSpPr>
        <p:spPr>
          <a:xfrm>
            <a:off x="2781300" y="1447801"/>
            <a:ext cx="7315200" cy="4525963"/>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Come early</a:t>
            </a:r>
          </a:p>
          <a:p>
            <a:r>
              <a:rPr lang="en-US" dirty="0">
                <a:latin typeface="Verdana" panose="020B0604030504040204" pitchFamily="34" charset="0"/>
                <a:ea typeface="Verdana" panose="020B0604030504040204" pitchFamily="34" charset="0"/>
                <a:cs typeface="Verdana" panose="020B0604030504040204" pitchFamily="34" charset="0"/>
              </a:rPr>
              <a:t>Have hand-outs on the lanes consisting of:</a:t>
            </a:r>
          </a:p>
          <a:p>
            <a:pPr lvl="1"/>
            <a:r>
              <a:rPr lang="en-US" dirty="0">
                <a:latin typeface="Verdana" panose="020B0604030504040204" pitchFamily="34" charset="0"/>
                <a:ea typeface="Verdana" panose="020B0604030504040204" pitchFamily="34" charset="0"/>
                <a:cs typeface="Verdana" panose="020B0604030504040204" pitchFamily="34" charset="0"/>
              </a:rPr>
              <a:t>Standing Sheet</a:t>
            </a:r>
          </a:p>
          <a:p>
            <a:pPr lvl="1"/>
            <a:r>
              <a:rPr lang="en-US" dirty="0">
                <a:latin typeface="Verdana" panose="020B0604030504040204" pitchFamily="34" charset="0"/>
                <a:ea typeface="Verdana" panose="020B0604030504040204" pitchFamily="34" charset="0"/>
                <a:cs typeface="Verdana" panose="020B0604030504040204" pitchFamily="34" charset="0"/>
              </a:rPr>
              <a:t>League record book or recap</a:t>
            </a:r>
          </a:p>
          <a:p>
            <a:r>
              <a:rPr lang="en-US" dirty="0">
                <a:latin typeface="Verdana" panose="020B0604030504040204" pitchFamily="34" charset="0"/>
                <a:ea typeface="Verdana" panose="020B0604030504040204" pitchFamily="34" charset="0"/>
                <a:cs typeface="Verdana" panose="020B0604030504040204" pitchFamily="34" charset="0"/>
              </a:rPr>
              <a:t>Recognize award recipients</a:t>
            </a:r>
          </a:p>
          <a:p>
            <a:r>
              <a:rPr lang="en-US" dirty="0">
                <a:latin typeface="Verdana" panose="020B0604030504040204" pitchFamily="34" charset="0"/>
                <a:ea typeface="Verdana" panose="020B0604030504040204" pitchFamily="34" charset="0"/>
                <a:cs typeface="Verdana" panose="020B0604030504040204" pitchFamily="34" charset="0"/>
              </a:rPr>
              <a:t>Have any new bowler fill out membership application</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3316065080"/>
      </p:ext>
    </p:extLst>
  </p:cSld>
  <p:clrMapOvr>
    <a:masterClrMapping/>
  </p:clrMapOvr>
  <p:transition spd="med" advTm="62875">
    <p:pull/>
  </p:transition>
  <p:extLst>
    <p:ext uri="{E180D4A7-C9FB-4DFB-919C-405C955672EB}">
      <p14:showEvtLst xmlns:p14="http://schemas.microsoft.com/office/powerpoint/2010/main">
        <p14:playEvt time="720" objId="2"/>
        <p14:stopEvt time="62095" objId="2"/>
      </p14:showEvtLst>
    </p:ext>
  </p:extLs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League Prize List</a:t>
            </a:r>
          </a:p>
        </p:txBody>
      </p:sp>
      <p:sp>
        <p:nvSpPr>
          <p:cNvPr id="5" name="Content Placeholder 6">
            <a:extLst>
              <a:ext uri="{FF2B5EF4-FFF2-40B4-BE49-F238E27FC236}">
                <a16:creationId xmlns:a16="http://schemas.microsoft.com/office/drawing/2014/main" id="{C99D6E4C-4BBD-4FAF-B18F-D6D38FE20300}"/>
              </a:ext>
            </a:extLst>
          </p:cNvPr>
          <p:cNvSpPr>
            <a:spLocks noGrp="1"/>
          </p:cNvSpPr>
          <p:nvPr>
            <p:ph idx="1"/>
          </p:nvPr>
        </p:nvSpPr>
        <p:spPr>
          <a:xfrm>
            <a:off x="2324100" y="1447801"/>
            <a:ext cx="8229600" cy="4770537"/>
          </a:xfrm>
        </p:spPr>
        <p:txBody>
          <a:bodyPr>
            <a:spAutoFit/>
          </a:bodyPr>
          <a:lstStyle/>
          <a:p>
            <a:r>
              <a:rPr lang="en-US" dirty="0"/>
              <a:t>Must be presented for adoption by fifth week</a:t>
            </a:r>
          </a:p>
          <a:p>
            <a:pPr lvl="1"/>
            <a:r>
              <a:rPr lang="en-US" dirty="0"/>
              <a:t>President responsible to see this is done</a:t>
            </a:r>
          </a:p>
          <a:p>
            <a:pPr lvl="1"/>
            <a:r>
              <a:rPr lang="en-US" dirty="0"/>
              <a:t>Prize Committee presents options to board</a:t>
            </a:r>
          </a:p>
          <a:p>
            <a:r>
              <a:rPr lang="en-US" dirty="0"/>
              <a:t>Secretary distributes approved prize list</a:t>
            </a:r>
          </a:p>
          <a:p>
            <a:r>
              <a:rPr lang="en-US" dirty="0"/>
              <a:t>Prize list must receive majority vote</a:t>
            </a:r>
          </a:p>
          <a:p>
            <a:pPr lvl="1"/>
            <a:r>
              <a:rPr lang="en-US" dirty="0"/>
              <a:t>If three or more are presented and no majority vote after first vote, prize list with lowest votes is thrown out</a:t>
            </a:r>
          </a:p>
          <a:p>
            <a:endParaRPr lang="en-US" dirty="0"/>
          </a:p>
        </p:txBody>
      </p:sp>
    </p:spTree>
    <p:custDataLst>
      <p:tags r:id="rId1"/>
    </p:custDataLst>
    <p:extLst>
      <p:ext uri="{BB962C8B-B14F-4D97-AF65-F5344CB8AC3E}">
        <p14:creationId xmlns:p14="http://schemas.microsoft.com/office/powerpoint/2010/main" val="3566944920"/>
      </p:ext>
    </p:extLst>
  </p:cSld>
  <p:clrMapOvr>
    <a:masterClrMapping/>
  </p:clrMapOvr>
  <p:transition spd="med" advTm="45185">
    <p:pull dir="d"/>
  </p:transition>
  <p:extLst>
    <p:ext uri="{E180D4A7-C9FB-4DFB-919C-405C955672EB}">
      <p14:showEvtLst xmlns:p14="http://schemas.microsoft.com/office/powerpoint/2010/main">
        <p14:playEvt time="649" objId="2"/>
        <p14:stopEvt time="44150" objId="2"/>
      </p14:showEvtLst>
    </p:ext>
  </p:extLst>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Weekly Routine</a:t>
            </a:r>
          </a:p>
        </p:txBody>
      </p:sp>
      <p:sp>
        <p:nvSpPr>
          <p:cNvPr id="7" name="Content Placeholder 6">
            <a:extLst>
              <a:ext uri="{FF2B5EF4-FFF2-40B4-BE49-F238E27FC236}">
                <a16:creationId xmlns:a16="http://schemas.microsoft.com/office/drawing/2014/main" id="{5081F646-953D-4A2F-B086-A12BAF3004E7}"/>
              </a:ext>
            </a:extLst>
          </p:cNvPr>
          <p:cNvSpPr>
            <a:spLocks noGrp="1"/>
          </p:cNvSpPr>
          <p:nvPr>
            <p:ph idx="1"/>
          </p:nvPr>
        </p:nvSpPr>
        <p:spPr>
          <a:xfrm>
            <a:off x="3048000" y="1752600"/>
            <a:ext cx="7083107" cy="4525963"/>
          </a:xfrm>
        </p:spPr>
        <p:txBody>
          <a:bodyPr>
            <a:normAutofit/>
          </a:bodyPr>
          <a:lstStyle/>
          <a:p>
            <a:r>
              <a:rPr lang="en-US" dirty="0"/>
              <a:t>Enter scores into software</a:t>
            </a:r>
          </a:p>
          <a:p>
            <a:r>
              <a:rPr lang="en-US" dirty="0"/>
              <a:t>Calculate and distribute standings</a:t>
            </a:r>
          </a:p>
          <a:p>
            <a:r>
              <a:rPr lang="en-US" dirty="0"/>
              <a:t>Calculate averages</a:t>
            </a:r>
          </a:p>
          <a:p>
            <a:r>
              <a:rPr lang="en-US" dirty="0"/>
              <a:t>Apply for awards</a:t>
            </a:r>
          </a:p>
          <a:p>
            <a:r>
              <a:rPr lang="en-US" dirty="0"/>
              <a:t>Present awards</a:t>
            </a:r>
          </a:p>
          <a:p>
            <a:r>
              <a:rPr lang="en-US" dirty="0"/>
              <a:t>Answer questions from the bowlers</a:t>
            </a:r>
          </a:p>
          <a:p>
            <a:endParaRPr lang="en-US" dirty="0"/>
          </a:p>
        </p:txBody>
      </p:sp>
    </p:spTree>
    <p:custDataLst>
      <p:tags r:id="rId1"/>
    </p:custDataLst>
    <p:extLst>
      <p:ext uri="{BB962C8B-B14F-4D97-AF65-F5344CB8AC3E}">
        <p14:creationId xmlns:p14="http://schemas.microsoft.com/office/powerpoint/2010/main" val="3789949935"/>
      </p:ext>
    </p:extLst>
  </p:cSld>
  <p:clrMapOvr>
    <a:masterClrMapping/>
  </p:clrMapOvr>
  <p:transition spd="med" advTm="26892">
    <p:pull dir="r"/>
  </p:transition>
  <p:extLst>
    <p:ext uri="{E180D4A7-C9FB-4DFB-919C-405C955672EB}">
      <p14:showEvtLst xmlns:p14="http://schemas.microsoft.com/office/powerpoint/2010/main">
        <p14:playEvt time="618" objId="4"/>
        <p14:stopEvt time="26279" objId="4"/>
      </p14:showEvtLst>
    </p:ext>
  </p:extLst>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DF5167-1B5A-4DBF-8336-55BCE1E15D7B}"/>
              </a:ext>
            </a:extLst>
          </p:cNvPr>
          <p:cNvSpPr/>
          <p:nvPr/>
        </p:nvSpPr>
        <p:spPr>
          <a:xfrm>
            <a:off x="2286000" y="1905000"/>
            <a:ext cx="8001000"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Season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solidFill>
                  <a:srgbClr val="00338E"/>
                </a:solidFill>
                <a:effectLst>
                  <a:outerShdw blurRad="50800" dist="39000" dir="5460000" algn="tl">
                    <a:srgbClr val="000000">
                      <a:alpha val="38000"/>
                    </a:srgbClr>
                  </a:outerShdw>
                </a:effectLst>
                <a:uLnTx/>
                <a:uFillTx/>
                <a:latin typeface="Verdana" panose="020B0604030504040204" pitchFamily="34" charset="0"/>
                <a:ea typeface="Verdana" panose="020B0604030504040204" pitchFamily="34" charset="0"/>
                <a:cs typeface="Verdana" panose="020B0604030504040204" pitchFamily="34" charset="0"/>
              </a:rPr>
              <a:t>Wrap-up</a:t>
            </a:r>
          </a:p>
        </p:txBody>
      </p:sp>
    </p:spTree>
    <p:custDataLst>
      <p:tags r:id="rId1"/>
    </p:custDataLst>
    <p:extLst>
      <p:ext uri="{BB962C8B-B14F-4D97-AF65-F5344CB8AC3E}">
        <p14:creationId xmlns:p14="http://schemas.microsoft.com/office/powerpoint/2010/main" val="2879608991"/>
      </p:ext>
    </p:extLst>
  </p:cSld>
  <p:clrMapOvr>
    <a:masterClrMapping/>
  </p:clrMapOvr>
  <p:transition spd="med" advTm="3378">
    <p:pull dir="u"/>
  </p:transition>
  <p:extLst>
    <p:ext uri="{E180D4A7-C9FB-4DFB-919C-405C955672EB}">
      <p14:showEvtLst xmlns:p14="http://schemas.microsoft.com/office/powerpoint/2010/main">
        <p14:playEvt time="866" objId="2"/>
        <p14:stopEvt time="2422" objId="2"/>
      </p14:showEvtLst>
    </p:ext>
  </p:extLst>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Year-end Meeting</a:t>
            </a:r>
          </a:p>
        </p:txBody>
      </p:sp>
      <p:sp>
        <p:nvSpPr>
          <p:cNvPr id="7" name="Rectangle 6">
            <a:extLst>
              <a:ext uri="{FF2B5EF4-FFF2-40B4-BE49-F238E27FC236}">
                <a16:creationId xmlns:a16="http://schemas.microsoft.com/office/drawing/2014/main" id="{1911BEC8-EF9C-49E0-9E86-2F4AE4E132FC}"/>
              </a:ext>
            </a:extLst>
          </p:cNvPr>
          <p:cNvSpPr/>
          <p:nvPr/>
        </p:nvSpPr>
        <p:spPr>
          <a:xfrm>
            <a:off x="2781300" y="1828801"/>
            <a:ext cx="73152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Leagues have one final meeting to distribute prizes and elect new officers.</a:t>
            </a:r>
          </a:p>
        </p:txBody>
      </p:sp>
      <p:pic>
        <p:nvPicPr>
          <p:cNvPr id="1026" name="Picture 2" descr="Related image">
            <a:extLst>
              <a:ext uri="{FF2B5EF4-FFF2-40B4-BE49-F238E27FC236}">
                <a16:creationId xmlns:a16="http://schemas.microsoft.com/office/drawing/2014/main" id="{4D695575-DB35-4A0F-9071-BF983459E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259093"/>
            <a:ext cx="3562350" cy="238447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26056206"/>
      </p:ext>
    </p:extLst>
  </p:cSld>
  <p:clrMapOvr>
    <a:masterClrMapping/>
  </p:clrMapOvr>
  <p:transition spd="slow" advTm="10326">
    <p:pull dir="ld"/>
  </p:transition>
  <p:extLst>
    <p:ext uri="{E180D4A7-C9FB-4DFB-919C-405C955672EB}">
      <p14:showEvtLst xmlns:p14="http://schemas.microsoft.com/office/powerpoint/2010/main">
        <p14:playEvt time="144" objId="4"/>
        <p14:stopEvt time="9164" objId="4"/>
      </p14:showEvtLst>
    </p:ext>
  </p:extLst>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Final Standings</a:t>
            </a:r>
          </a:p>
        </p:txBody>
      </p:sp>
      <p:sp>
        <p:nvSpPr>
          <p:cNvPr id="4" name="Rectangle 3">
            <a:extLst>
              <a:ext uri="{FF2B5EF4-FFF2-40B4-BE49-F238E27FC236}">
                <a16:creationId xmlns:a16="http://schemas.microsoft.com/office/drawing/2014/main" id="{1C0A6390-A207-4F3C-BFD1-654DA3469154}"/>
              </a:ext>
            </a:extLst>
          </p:cNvPr>
          <p:cNvSpPr/>
          <p:nvPr/>
        </p:nvSpPr>
        <p:spPr>
          <a:xfrm>
            <a:off x="2514601" y="1524001"/>
            <a:ext cx="794051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 order for the league members to be paid their prize money, you will need to print out one last standing sheet for the League Treasurer.</a:t>
            </a:r>
          </a:p>
        </p:txBody>
      </p:sp>
      <p:pic>
        <p:nvPicPr>
          <p:cNvPr id="2054" name="Picture 6" descr="Image result for printer icon png">
            <a:extLst>
              <a:ext uri="{FF2B5EF4-FFF2-40B4-BE49-F238E27FC236}">
                <a16:creationId xmlns:a16="http://schemas.microsoft.com/office/drawing/2014/main" id="{DAE1C5EE-336A-4DFD-8EE2-519717792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1" y="3105330"/>
            <a:ext cx="2520885" cy="25208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5725771"/>
      </p:ext>
    </p:extLst>
  </p:cSld>
  <p:clrMapOvr>
    <a:masterClrMapping/>
  </p:clrMapOvr>
  <p:transition spd="slow" advTm="31778">
    <p:pull dir="lu"/>
  </p:transition>
  <p:extLst>
    <p:ext uri="{E180D4A7-C9FB-4DFB-919C-405C955672EB}">
      <p14:showEvtLst xmlns:p14="http://schemas.microsoft.com/office/powerpoint/2010/main">
        <p14:playEvt time="87" objId="2"/>
        <p14:stopEvt time="30999" objId="2"/>
      </p14:showEvtLst>
    </p:ext>
  </p:extLst>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D6D877-BA11-4C51-8142-C9C34CEBC9EA}"/>
              </a:ext>
            </a:extLst>
          </p:cNvPr>
          <p:cNvSpPr>
            <a:spLocks noGrp="1"/>
          </p:cNvSpPr>
          <p:nvPr>
            <p:ph type="title"/>
          </p:nvPr>
        </p:nvSpPr>
        <p:spPr>
          <a:xfrm>
            <a:off x="2209800" y="0"/>
            <a:ext cx="8458200" cy="1143000"/>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Officer Elections</a:t>
            </a:r>
          </a:p>
        </p:txBody>
      </p:sp>
      <p:sp>
        <p:nvSpPr>
          <p:cNvPr id="7" name="Rectangle 6">
            <a:extLst>
              <a:ext uri="{FF2B5EF4-FFF2-40B4-BE49-F238E27FC236}">
                <a16:creationId xmlns:a16="http://schemas.microsoft.com/office/drawing/2014/main" id="{5A8B55B8-403A-41FF-8FBC-B10687B8D771}"/>
              </a:ext>
            </a:extLst>
          </p:cNvPr>
          <p:cNvSpPr/>
          <p:nvPr/>
        </p:nvSpPr>
        <p:spPr>
          <a:xfrm>
            <a:off x="2726310" y="2209800"/>
            <a:ext cx="7941689" cy="32624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Elections shall be held before the distribution of the prize fund unless the league rules state otherwise.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All league officers must be a member of USBC.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2871337114"/>
      </p:ext>
    </p:extLst>
  </p:cSld>
  <p:clrMapOvr>
    <a:masterClrMapping/>
  </p:clrMapOvr>
  <p:transition spd="slow" advTm="16240">
    <p:pull dir="rd"/>
  </p:transition>
  <p:extLst>
    <p:ext uri="{E180D4A7-C9FB-4DFB-919C-405C955672EB}">
      <p14:showEvtLst xmlns:p14="http://schemas.microsoft.com/office/powerpoint/2010/main">
        <p14:playEvt time="82" objId="3"/>
        <p14:stopEvt time="15584"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ARTICULATE_SLIDE_GUID" val="b0f0fbf9-b2d0-4542-9ad1-a6d4fac06633"/>
  <p:tag name="AUDIO_IMPORT" val="P:\Rules\Training on rules for members\1.wav"/>
  <p:tag name="AUDIO_ID" val="302"/>
  <p:tag name="ELAPSEDTIME" val="39.729"/>
  <p:tag name="ARTICULATE_TITLE_TAG" val="Welcome"/>
  <p:tag name="ARTICULATE_SLIDE_PAUSE" val="0"/>
  <p:tag name="ARTICULATE_NAV_LEVEL" val="1"/>
  <p:tag name="ARTICULATE_SLIDE_PRESENTER" val="Mike Spridco"/>
  <p:tag name="ARTICULATE_SLIDE_PRESENTER_GUID" val="BAB27681FAA4"/>
  <p:tag name="ARTICULATE_PLAYLIST_ID" val="-1"/>
  <p:tag name="ARTICULATE_LOCK_SLIDE" val="0"/>
  <p:tag name="ARTICULATE_SLIDE_NAV" val="1"/>
  <p:tag name="TIMING" val="|1.8"/>
</p:tagLst>
</file>

<file path=ppt/tags/tag10.xml><?xml version="1.0" encoding="utf-8"?>
<p:tagLst xmlns:a="http://schemas.openxmlformats.org/drawingml/2006/main" xmlns:r="http://schemas.openxmlformats.org/officeDocument/2006/relationships" xmlns:p="http://schemas.openxmlformats.org/presentationml/2006/main">
  <p:tag name="ANNOTATION_COUNT" val="0"/>
  <p:tag name="ARTICULATE_SLIDE_GUID" val="0ba33aa1-ae2e-48c6-af72-272cb0cc0065"/>
  <p:tag name="AUDIO_IMPORT" val="P:\Rules\Training on rules for members\1-Basic Bowling Rules\03_Audio\X01.06.wav"/>
  <p:tag name="AUDIO_ID" val="273"/>
  <p:tag name="ELAPSEDTIME" val="27.298"/>
  <p:tag name="ARTICULATE_SLIDE_PAUSE" val="0"/>
  <p:tag name="ARTICULATE_NAV_LEVEL" val="2"/>
  <p:tag name="ARTICULATE_PLAYLIST_ID" val="-1"/>
  <p:tag name="ARTICULATE_LOCK_SLIDE" val="0"/>
  <p:tag name="ARTICULATE_SLIDE_NAV" val="7"/>
  <p:tag name="TIMING" val="|0.3"/>
</p:tagLst>
</file>

<file path=ppt/tags/tag10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10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0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10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10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1.8"/>
</p:tagLst>
</file>

<file path=ppt/tags/tag10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2"/>
</p:tagLst>
</file>

<file path=ppt/tags/tag10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1.4"/>
</p:tagLst>
</file>

<file path=ppt/tags/tag10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7"/>
</p:tagLst>
</file>

<file path=ppt/tags/tag1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7"/>
</p:tagLst>
</file>

<file path=ppt/tags/tag11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1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1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11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11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11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11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6"/>
</p:tagLst>
</file>

<file path=ppt/tags/tag11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11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12.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4"/>
</p:tagLst>
</file>

<file path=ppt/tags/tag12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12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2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6"/>
</p:tagLst>
</file>

<file path=ppt/tags/tag12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12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12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12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8"/>
</p:tagLst>
</file>

<file path=ppt/tags/tag12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1"/>
</p:tagLst>
</file>

<file path=ppt/tags/tag12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
</p:tagLst>
</file>

<file path=ppt/tags/tag12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
</p:tagLst>
</file>

<file path=ppt/tags/tag13.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4"/>
</p:tagLst>
</file>

<file path=ppt/tags/tag13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8"/>
</p:tagLst>
</file>

<file path=ppt/tags/tag13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13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3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4"/>
</p:tagLst>
</file>

<file path=ppt/tags/tag135.xml><?xml version="1.0" encoding="utf-8"?>
<p:tagLst xmlns:a="http://schemas.openxmlformats.org/drawingml/2006/main" xmlns:r="http://schemas.openxmlformats.org/officeDocument/2006/relationships" xmlns:p="http://schemas.openxmlformats.org/presentationml/2006/main">
  <p:tag name="ARTICULATE_SLIDE_GUID" val="b0f0fbf9-b2d0-4542-9ad1-a6d4fac06633"/>
  <p:tag name="AUDIO_IMPORT" val="P:\Rules\Training on rules for members\1.wav"/>
  <p:tag name="AUDIO_ID" val="302"/>
  <p:tag name="ELAPSEDTIME" val="39.729"/>
  <p:tag name="ARTICULATE_TITLE_TAG" val="Welcome"/>
  <p:tag name="ARTICULATE_SLIDE_PAUSE" val="0"/>
  <p:tag name="ARTICULATE_NAV_LEVEL" val="1"/>
  <p:tag name="ARTICULATE_SLIDE_PRESENTER" val="Mike Spridco"/>
  <p:tag name="ARTICULATE_SLIDE_PRESENTER_GUID" val="BAB27681FAA4"/>
  <p:tag name="ARTICULATE_PLAYLIST_ID" val="-1"/>
  <p:tag name="ARTICULATE_LOCK_SLIDE" val="0"/>
  <p:tag name="ARTICULATE_SLIDE_NAV" val="1"/>
  <p:tag name="TIMING" val="|1.8"/>
</p:tagLst>
</file>

<file path=ppt/tags/tag13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6b84"/>
  <p:tag name="ELAPSEDTIME" val="32.39"/>
  <p:tag name="ARTICULATE_SLIDE_PAUSE" val="0"/>
  <p:tag name="ARTICULATE_NAV_LEVEL" val="1"/>
  <p:tag name="ARTICULATE_PLAYLIST_ID" val="-1"/>
  <p:tag name="ARTICULATE_LOCK_SLIDE" val="0"/>
  <p:tag name="ARTICULATE_SLIDE_NAV" val="2"/>
  <p:tag name="TIMING" val="|0.5"/>
</p:tagLst>
</file>

<file path=ppt/tags/tag13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Lst>
</file>

<file path=ppt/tags/tag138.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5"/>
</p:tagLst>
</file>

<file path=ppt/tags/tag139.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4"/>
</p:tagLst>
</file>

<file path=ppt/tags/tag14.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4"/>
</p:tagLst>
</file>

<file path=ppt/tags/tag140.xml><?xml version="1.0" encoding="utf-8"?>
<p:tagLst xmlns:a="http://schemas.openxmlformats.org/drawingml/2006/main" xmlns:r="http://schemas.openxmlformats.org/officeDocument/2006/relationships" xmlns:p="http://schemas.openxmlformats.org/presentationml/2006/main">
  <p:tag name="ANNOTATION_COUNT" val="0"/>
  <p:tag name="ARTICULATE_SLIDE_GUID" val="0ba33aa1-ae2e-48c6-af72-272cb0cc0065"/>
  <p:tag name="AUDIO_IMPORT" val="P:\Rules\Training on rules for members\1-Basic Bowling Rules\03_Audio\X01.06.wav"/>
  <p:tag name="AUDIO_ID" val="273"/>
  <p:tag name="ELAPSEDTIME" val="27.298"/>
  <p:tag name="ARTICULATE_SLIDE_PAUSE" val="0"/>
  <p:tag name="ARTICULATE_NAV_LEVEL" val="2"/>
  <p:tag name="ARTICULATE_PLAYLIST_ID" val="-1"/>
  <p:tag name="ARTICULATE_LOCK_SLIDE" val="0"/>
  <p:tag name="ARTICULATE_SLIDE_NAV" val="7"/>
  <p:tag name="TIMING" val="|0.3"/>
</p:tagLst>
</file>

<file path=ppt/tags/tag141.xml><?xml version="1.0" encoding="utf-8"?>
<p:tagLst xmlns:a="http://schemas.openxmlformats.org/drawingml/2006/main" xmlns:r="http://schemas.openxmlformats.org/officeDocument/2006/relationships" xmlns:p="http://schemas.openxmlformats.org/presentationml/2006/main">
  <p:tag name="ANNOTATION_COUNT" val="0"/>
  <p:tag name="ARTICULATE_SLIDE_GUID" val="0ba33aa1-ae2e-48c6-af72-272cb0cc0065"/>
  <p:tag name="AUDIO_IMPORT" val="P:\Rules\Training on rules for members\1-Basic Bowling Rules\03_Audio\X01.06.wav"/>
  <p:tag name="AUDIO_ID" val="273"/>
  <p:tag name="ELAPSEDTIME" val="27.298"/>
  <p:tag name="ARTICULATE_SLIDE_PAUSE" val="0"/>
  <p:tag name="ARTICULATE_NAV_LEVEL" val="2"/>
  <p:tag name="ARTICULATE_PLAYLIST_ID" val="-1"/>
  <p:tag name="ARTICULATE_LOCK_SLIDE" val="0"/>
  <p:tag name="ARTICULATE_SLIDE_NAV" val="7"/>
  <p:tag name="TIMING" val="|0.5"/>
</p:tagLst>
</file>

<file path=ppt/tags/tag142.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7"/>
</p:tagLst>
</file>

<file path=ppt/tags/tag14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Lst>
</file>

<file path=ppt/tags/tag144.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6"/>
</p:tagLst>
</file>

<file path=ppt/tags/tag145.xml><?xml version="1.0" encoding="utf-8"?>
<p:tagLst xmlns:a="http://schemas.openxmlformats.org/drawingml/2006/main" xmlns:r="http://schemas.openxmlformats.org/officeDocument/2006/relationships" xmlns:p="http://schemas.openxmlformats.org/presentationml/2006/main">
  <p:tag name="ANNOTATION_COUNT" val="0"/>
  <p:tag name="ARTICULATE_SLIDE_GUID" val="929c370b-81e3-4d82-960e-1fa823489482"/>
  <p:tag name="AUDIO_IMPORT" val="P:\Rules\Training on rules for members\1-Basic Bowling Rules\03_Audio\Spridco audio\01.10.wav"/>
  <p:tag name="AUDIO_ID" val="275"/>
  <p:tag name="ELAPSEDTIME" val="28.813"/>
  <p:tag name="ARTICULATE_SLIDE_PAUSE" val="0"/>
  <p:tag name="ARTICULATE_NAV_LEVEL" val="2"/>
  <p:tag name="ARTICULATE_PLAYLIST_ID" val="-1"/>
  <p:tag name="ARTICULATE_LOCK_SLIDE" val="0"/>
  <p:tag name="ARTICULATE_SLIDE_NAV" val="10"/>
  <p:tag name="TIMING" val="|0.3"/>
</p:tagLst>
</file>

<file path=ppt/tags/tag14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3"/>
</p:tagLst>
</file>

<file path=ppt/tags/tag14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3"/>
</p:tagLst>
</file>

<file path=ppt/tags/tag14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7"/>
</p:tagLst>
</file>

<file path=ppt/tags/tag14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15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3"/>
</p:tagLst>
</file>

<file path=ppt/tags/tag15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15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Lst>
</file>

<file path=ppt/tags/tag15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5"/>
</p:tagLst>
</file>

<file path=ppt/tags/tag15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9"/>
</p:tagLst>
</file>

<file path=ppt/tags/tag15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7"/>
</p:tagLst>
</file>

<file path=ppt/tags/tag15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15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2"/>
</p:tagLst>
</file>

<file path=ppt/tags/tag15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
</p:tagLst>
</file>

<file path=ppt/tags/tag16.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3"/>
</p:tagLst>
</file>

<file path=ppt/tags/tag16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Lst>
</file>

<file path=ppt/tags/tag16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1.6"/>
</p:tagLst>
</file>

<file path=ppt/tags/tag16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3"/>
</p:tagLst>
</file>

<file path=ppt/tags/tag16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6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2"/>
</p:tagLst>
</file>

<file path=ppt/tags/tag16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6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6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3"/>
</p:tagLst>
</file>

<file path=ppt/tags/tag16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3"/>
</p:tagLst>
</file>

<file path=ppt/tags/tag16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Lst>
</file>

<file path=ppt/tags/tag17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
</p:tagLst>
</file>

<file path=ppt/tags/tag17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
</p:tagLst>
</file>

<file path=ppt/tags/tag17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
</p:tagLst>
</file>

<file path=ppt/tags/tag17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17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1.1"/>
</p:tagLst>
</file>

<file path=ppt/tags/tag17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1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4"/>
</p:tagLst>
</file>

<file path=ppt/tags/tag19.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3"/>
</p:tagLst>
</file>

<file path=ppt/tags/tag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6b84"/>
  <p:tag name="ELAPSEDTIME" val="32.39"/>
  <p:tag name="ARTICULATE_SLIDE_PAUSE" val="0"/>
  <p:tag name="ARTICULATE_NAV_LEVEL" val="1"/>
  <p:tag name="ARTICULATE_PLAYLIST_ID" val="-1"/>
  <p:tag name="ARTICULATE_LOCK_SLIDE" val="0"/>
  <p:tag name="ARTICULATE_SLIDE_NAV" val="2"/>
  <p:tag name="TIMING" val="|0.6"/>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4"/>
</p:tagLst>
</file>

<file path=ppt/tags/tag2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2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7"/>
</p:tagLst>
</file>

<file path=ppt/tags/tag2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3"/>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brose\LOCALS~1\Temp\articulate\presenter\imgtemp\sm6Twnjm_files\slide0001_image001.png"/>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brose\LOCALS~1\Temp\articulate\presenter\imgtemp\zdPRzHoO_files\slide0001_image001.png"/>
</p:tagLst>
</file>

<file path=ppt/tags/tag2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3"/>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brose\LOCALS~1\Temp\articulate\presenter\imgtemp\0hOPifQo_files\slide0001_image001.png"/>
</p:tagLst>
</file>

<file path=ppt/tags/tag2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4"/>
</p:tagLst>
</file>

<file path=ppt/tags/tag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3"/>
</p:tagLst>
</file>

<file path=ppt/tags/tag3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brose\LOCALS~1\Temp\articulate\presenter\imgtemp\P1pzNWOJ_files\slide0001_image001.jpg"/>
</p:tagLst>
</file>

<file path=ppt/tags/tag3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brose\LOCALS~1\Temp\articulate\presenter\imgtemp\OgZ0B9vy_files\slide0001_image001.jpg"/>
</p:tagLst>
</file>

<file path=ppt/tags/tag3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3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3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3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3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3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4.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6"/>
</p:tagLst>
</file>

<file path=ppt/tags/tag4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4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7"/>
</p:tagLst>
</file>

<file path=ppt/tags/tag4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1"/>
</p:tagLst>
</file>

<file path=ppt/tags/tag4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4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7"/>
</p:tagLst>
</file>

<file path=ppt/tags/tag4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brose\LOCALS~1\Temp\articulate\presenter\imgtemp\0feGN3Bo_files\slide0001_image001.jpg"/>
</p:tagLst>
</file>

<file path=ppt/tags/tag4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4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2"/>
</p:tagLst>
</file>

<file path=ppt/tags/tag4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
</p:tagLst>
</file>

<file path=ppt/tags/tag4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2"/>
</p:tagLst>
</file>

<file path=ppt/tags/tag5.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4"/>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brose\LOCALS~1\Temp\articulate\presenter\imgtemp\opNLKe0T_files\slide0001_image001.png"/>
</p:tagLst>
</file>

<file path=ppt/tags/tag5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brose\LOCALS~1\Temp\articulate\presenter\imgtemp\opNLKe0T_files\slide0001_image001.png"/>
</p:tagLst>
</file>

<file path=ppt/tags/tag5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2"/>
</p:tagLst>
</file>

<file path=ppt/tags/tag5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5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5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brose\LOCALS~1\Temp\articulate\presenter\imgtemp\Dd1Hr2uV_files\slide0001_image001.jpg"/>
</p:tagLst>
</file>

<file path=ppt/tags/tag5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7"/>
</p:tagLst>
</file>

<file path=ppt/tags/tag5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6.xml><?xml version="1.0" encoding="utf-8"?>
<p:tagLst xmlns:a="http://schemas.openxmlformats.org/drawingml/2006/main" xmlns:r="http://schemas.openxmlformats.org/officeDocument/2006/relationships" xmlns:p="http://schemas.openxmlformats.org/presentationml/2006/main">
  <p:tag name="ANNOTATION_COUNT" val="0"/>
  <p:tag name="ARTICULATE_SLIDE_GUID" val="0ba33aa1-ae2e-48c6-af72-272cb0cc0065"/>
  <p:tag name="AUDIO_IMPORT" val="P:\Rules\Training on rules for members\1-Basic Bowling Rules\03_Audio\X01.06.wav"/>
  <p:tag name="AUDIO_ID" val="273"/>
  <p:tag name="ELAPSEDTIME" val="27.298"/>
  <p:tag name="ARTICULATE_SLIDE_PAUSE" val="0"/>
  <p:tag name="ARTICULATE_NAV_LEVEL" val="2"/>
  <p:tag name="ARTICULATE_PLAYLIST_ID" val="-1"/>
  <p:tag name="ARTICULATE_LOCK_SLIDE" val="0"/>
  <p:tag name="ARTICULATE_SLIDE_NAV" val="7"/>
  <p:tag name="TIMING" val="|0.4"/>
</p:tagLst>
</file>

<file path=ppt/tags/tag6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6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62.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1"/>
</p:tagLst>
</file>

<file path=ppt/tags/tag6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2"/>
</p:tagLst>
</file>

<file path=ppt/tags/tag64.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6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6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6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6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6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bbrose\LOCALS~1\Temp\articulate\presenter\imgtemp\bx00HcIb_files\slide0001_image001.png"/>
</p:tagLst>
</file>

<file path=ppt/tags/tag7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71.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7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73.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6"/>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5.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76.xml><?xml version="1.0" encoding="utf-8"?>
<p:tagLst xmlns:a="http://schemas.openxmlformats.org/drawingml/2006/main" xmlns:r="http://schemas.openxmlformats.org/officeDocument/2006/relationships" xmlns:p="http://schemas.openxmlformats.org/presentationml/2006/main">
  <p:tag name="ARTICULATE_SLIDE_GUID" val="b0f0fbf9-b2d0-4542-9ad1-a6d4fac06633"/>
  <p:tag name="AUDIO_IMPORT" val="P:\Rules\Training on rules for members\1.wav"/>
  <p:tag name="AUDIO_ID" val="302"/>
  <p:tag name="ELAPSEDTIME" val="39.729"/>
  <p:tag name="ARTICULATE_TITLE_TAG" val="Welcome"/>
  <p:tag name="ARTICULATE_SLIDE_PAUSE" val="0"/>
  <p:tag name="ARTICULATE_NAV_LEVEL" val="1"/>
  <p:tag name="ARTICULATE_SLIDE_PRESENTER" val="Mike Spridco"/>
  <p:tag name="ARTICULATE_SLIDE_PRESENTER_GUID" val="BAB27681FAA4"/>
  <p:tag name="ARTICULATE_PLAYLIST_ID" val="-1"/>
  <p:tag name="ARTICULATE_LOCK_SLIDE" val="0"/>
  <p:tag name="ARTICULATE_SLIDE_NAV" val="1"/>
  <p:tag name="TIMING" val="|2.2"/>
</p:tagLst>
</file>

<file path=ppt/tags/tag7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6b84"/>
  <p:tag name="ELAPSEDTIME" val="32.39"/>
  <p:tag name="ARTICULATE_SLIDE_PAUSE" val="0"/>
  <p:tag name="ARTICULATE_NAV_LEVEL" val="1"/>
  <p:tag name="ARTICULATE_PLAYLIST_ID" val="-1"/>
  <p:tag name="ARTICULATE_LOCK_SLIDE" val="0"/>
  <p:tag name="ARTICULATE_SLIDE_NAV" val="2"/>
  <p:tag name="TIMING" val="|0.9"/>
</p:tagLst>
</file>

<file path=ppt/tags/tag7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5"/>
</p:tagLst>
</file>

<file path=ppt/tags/tag79.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5"/>
</p:tagLst>
</file>

<file path=ppt/tags/tag8.xml><?xml version="1.0" encoding="utf-8"?>
<p:tagLst xmlns:a="http://schemas.openxmlformats.org/drawingml/2006/main" xmlns:r="http://schemas.openxmlformats.org/officeDocument/2006/relationships" xmlns:p="http://schemas.openxmlformats.org/presentationml/2006/main">
  <p:tag name="ANNOTATION_COUNT" val="0"/>
  <p:tag name="ARTICULATE_SLIDE_GUID" val="0ba33aa1-ae2e-48c6-af72-272cb0cc0065"/>
  <p:tag name="AUDIO_IMPORT" val="P:\Rules\Training on rules for members\1-Basic Bowling Rules\03_Audio\X01.06.wav"/>
  <p:tag name="AUDIO_ID" val="273"/>
  <p:tag name="ELAPSEDTIME" val="27.298"/>
  <p:tag name="ARTICULATE_SLIDE_PAUSE" val="0"/>
  <p:tag name="ARTICULATE_NAV_LEVEL" val="2"/>
  <p:tag name="ARTICULATE_PLAYLIST_ID" val="-1"/>
  <p:tag name="ARTICULATE_LOCK_SLIDE" val="0"/>
  <p:tag name="ARTICULATE_SLIDE_NAV" val="7"/>
  <p:tag name="TIMING" val="|0.3"/>
</p:tagLst>
</file>

<file path=ppt/tags/tag8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1.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6"/>
</p:tagLst>
</file>

<file path=ppt/tags/tag82.xml><?xml version="1.0" encoding="utf-8"?>
<p:tagLst xmlns:a="http://schemas.openxmlformats.org/drawingml/2006/main" xmlns:r="http://schemas.openxmlformats.org/officeDocument/2006/relationships" xmlns:p="http://schemas.openxmlformats.org/presentationml/2006/main">
  <p:tag name="ANNOTATION_COUNT" val="0"/>
  <p:tag name="ARTICULATE_SLIDE_GUID" val="0ba33aa1-ae2e-48c6-af72-272cb0cc0065"/>
  <p:tag name="AUDIO_IMPORT" val="P:\Rules\Training on rules for members\1-Basic Bowling Rules\03_Audio\X01.06.wav"/>
  <p:tag name="AUDIO_ID" val="273"/>
  <p:tag name="ELAPSEDTIME" val="27.298"/>
  <p:tag name="ARTICULATE_SLIDE_PAUSE" val="0"/>
  <p:tag name="ARTICULATE_NAV_LEVEL" val="2"/>
  <p:tag name="ARTICULATE_PLAYLIST_ID" val="-1"/>
  <p:tag name="ARTICULATE_LOCK_SLIDE" val="0"/>
  <p:tag name="ARTICULATE_SLIDE_NAV" val="7"/>
  <p:tag name="TIMING" val="|0.6"/>
</p:tagLst>
</file>

<file path=ppt/tags/tag8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8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SPRID~1.USB\AppData\Local\Temp\articulate\presenter\imgtemp\o3agwLtW_files\slide0001_image001.png"/>
</p:tagLst>
</file>

<file path=ppt/tags/tag85.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4"/>
</p:tagLst>
</file>

<file path=ppt/tags/tag86.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5"/>
</p:tagLst>
</file>

<file path=ppt/tags/tag87.xml><?xml version="1.0" encoding="utf-8"?>
<p:tagLst xmlns:a="http://schemas.openxmlformats.org/drawingml/2006/main" xmlns:r="http://schemas.openxmlformats.org/officeDocument/2006/relationships" xmlns:p="http://schemas.openxmlformats.org/presentationml/2006/main">
  <p:tag name="ANNOTATION_COUNT" val="0"/>
  <p:tag name="ARTICULATE_SLIDE_GUID" val="6d2390da-ea98-40a3-b9ab-6405f0bbfe66"/>
  <p:tag name="AUDIO_IMPORT" val="P:\Rules\Training on rules for members\1-Basic Bowling Rules\03_Audio\Spridco audio\01.04.wav"/>
  <p:tag name="AUDIO_ID" val="256"/>
  <p:tag name="ELAPSEDTIME" val="10.864"/>
  <p:tag name="ARTICULATE_SLIDE_PAUSE" val="0"/>
  <p:tag name="ARTICULATE_NAV_LEVEL" val="2"/>
  <p:tag name="ARTICULATE_PLAYLIST_ID" val="-1"/>
  <p:tag name="ARTICULATE_LOCK_SLIDE" val="0"/>
  <p:tag name="ARTICULATE_SLIDE_NAV" val="5"/>
  <p:tag name="TIMING" val="|0.4"/>
</p:tagLst>
</file>

<file path=ppt/tags/tag88.xml><?xml version="1.0" encoding="utf-8"?>
<p:tagLst xmlns:a="http://schemas.openxmlformats.org/drawingml/2006/main" xmlns:r="http://schemas.openxmlformats.org/officeDocument/2006/relationships" xmlns:p="http://schemas.openxmlformats.org/presentationml/2006/main">
  <p:tag name="ANNOTATION_COUNT" val="0"/>
  <p:tag name="ARTICULATE_SLIDE_GUID" val="929c370b-81e3-4d82-960e-1fa823489482"/>
  <p:tag name="AUDIO_IMPORT" val="P:\Rules\Training on rules for members\1-Basic Bowling Rules\03_Audio\Spridco audio\01.10.wav"/>
  <p:tag name="AUDIO_ID" val="275"/>
  <p:tag name="ELAPSEDTIME" val="28.813"/>
  <p:tag name="ARTICULATE_SLIDE_PAUSE" val="0"/>
  <p:tag name="ARTICULATE_NAV_LEVEL" val="2"/>
  <p:tag name="ARTICULATE_PLAYLIST_ID" val="-1"/>
  <p:tag name="ARTICULATE_LOCK_SLIDE" val="0"/>
  <p:tag name="ARTICULATE_SLIDE_NAV" val="10"/>
  <p:tag name="TIMING" val="|0.5"/>
</p:tagLst>
</file>

<file path=ppt/tags/tag8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9.xml><?xml version="1.0" encoding="utf-8"?>
<p:tagLst xmlns:a="http://schemas.openxmlformats.org/drawingml/2006/main" xmlns:r="http://schemas.openxmlformats.org/officeDocument/2006/relationships" xmlns:p="http://schemas.openxmlformats.org/presentationml/2006/main">
  <p:tag name="ANNOTATION_COUNT" val="0"/>
  <p:tag name="ARTICULATE_SLIDE_GUID" val="0ba33aa1-ae2e-48c6-af72-272cb0cc0065"/>
  <p:tag name="AUDIO_IMPORT" val="P:\Rules\Training on rules for members\1-Basic Bowling Rules\03_Audio\X01.06.wav"/>
  <p:tag name="AUDIO_ID" val="273"/>
  <p:tag name="ELAPSEDTIME" val="27.298"/>
  <p:tag name="ARTICULATE_SLIDE_PAUSE" val="0"/>
  <p:tag name="ARTICULATE_NAV_LEVEL" val="2"/>
  <p:tag name="ARTICULATE_PLAYLIST_ID" val="-1"/>
  <p:tag name="ARTICULATE_LOCK_SLIDE" val="0"/>
  <p:tag name="ARTICULATE_SLIDE_NAV" val="7"/>
  <p:tag name="TIMING" val="|0.4"/>
</p:tagLst>
</file>

<file path=ppt/tags/tag90.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5"/>
</p:tagLst>
</file>

<file path=ppt/tags/tag9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7.xml><?xml version="1.0" encoding="utf-8"?>
<p:tagLst xmlns:a="http://schemas.openxmlformats.org/drawingml/2006/main" xmlns:r="http://schemas.openxmlformats.org/officeDocument/2006/relationships" xmlns:p="http://schemas.openxmlformats.org/presentationml/2006/main">
  <p:tag name="ANNOTATION_COUNT" val="0"/>
  <p:tag name="ARTICULATE_SLIDE_GUID" val="7816ba35-1874-414b-9054-ff8067177fe5"/>
  <p:tag name="AUDIO_IMPORT" val="P:\Rules\Training on rules for members\1-Basic Bowling Rules\03_Audio\Spridco audio\02.11.wav"/>
  <p:tag name="AUDIO_ID" val="281"/>
  <p:tag name="ELAPSEDTIME" val="14.681"/>
  <p:tag name="ARTICULATE_TITLE_TAG" val="Topic 2 - Bowling Equipment"/>
  <p:tag name="ARTICULATE_SLIDE_PAUSE" val="0"/>
  <p:tag name="ARTICULATE_NAV_LEVEL" val="1"/>
  <p:tag name="ARTICULATE_PLAYLIST_ID" val="-1"/>
  <p:tag name="ARTICULATE_LOCK_SLIDE" val="0"/>
  <p:tag name="ARTICULATE_SLIDE_NAV" val="11"/>
  <p:tag name="TIMING" val="|0.4"/>
</p:tagLst>
</file>

<file path=ppt/tags/tag98.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4"/>
</p:tagLst>
</file>

<file path=ppt/tags/tag99.xml><?xml version="1.0" encoding="utf-8"?>
<p:tagLst xmlns:a="http://schemas.openxmlformats.org/drawingml/2006/main" xmlns:r="http://schemas.openxmlformats.org/officeDocument/2006/relationships" xmlns:p="http://schemas.openxmlformats.org/presentationml/2006/main">
  <p:tag name="ANNOTATION_COUNT" val="0"/>
  <p:tag name="ARTICULATE_SLIDE_GUID" val="7a09bcdf-533a-4105-ba10-e68d3fb30292"/>
  <p:tag name="AUDIO_IMPORT" val="P:\Rules\Training on rules for members\1-Basic Bowling Rules\03_Audio\Spridco audio\02.wav"/>
  <p:tag name="AUDIO_ID" val="292"/>
  <p:tag name="ELAPSEDTIME" val="11.359"/>
  <p:tag name="ARTICULATE_TITLE_TAG" val="Topic 1 - The Playing Field"/>
  <p:tag name="ARTICULATE_SLIDE_PAUSE" val="0"/>
  <p:tag name="ARTICULATE_NAV_LEVEL" val="1"/>
  <p:tag name="ARTICULATE_PLAYLIST_ID" val="-1"/>
  <p:tag name="ARTICULATE_LOCK_SLIDE" val="0"/>
  <p:tag name="ARTICULATE_SLIDE_NAV" val="3"/>
  <p:tag name="TIMING" val="|0.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l">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l">
          <a:defRPr sz="2000" dirty="0" smtClean="0">
            <a:solidFill>
              <a:schemeClr val="bg1"/>
            </a:solidFill>
          </a:defRPr>
        </a:defPPr>
      </a:lstStyle>
    </a:tx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1388</TotalTime>
  <Words>4464</Words>
  <Application>Microsoft Office PowerPoint</Application>
  <PresentationFormat>Widescreen</PresentationFormat>
  <Paragraphs>972</Paragraphs>
  <Slides>155</Slides>
  <Notes>142</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155</vt:i4>
      </vt:variant>
    </vt:vector>
  </HeadingPairs>
  <TitlesOfParts>
    <vt:vector size="168" baseType="lpstr">
      <vt:lpstr>Aptos</vt:lpstr>
      <vt:lpstr>Arial</vt:lpstr>
      <vt:lpstr>Calibri</vt:lpstr>
      <vt:lpstr>Calibri-Bold</vt:lpstr>
      <vt:lpstr>Freestyle Script</vt:lpstr>
      <vt:lpstr>Garamond</vt:lpstr>
      <vt:lpstr>Verdana</vt:lpstr>
      <vt:lpstr>Wingdings</vt:lpstr>
      <vt:lpstr>Organic</vt:lpstr>
      <vt:lpstr>2_Office Theme</vt:lpstr>
      <vt:lpstr>Office Theme</vt:lpstr>
      <vt:lpstr>3_Office Theme</vt:lpstr>
      <vt:lpstr>1_Office Theme</vt:lpstr>
      <vt:lpstr>PowerPoint Presentation</vt:lpstr>
      <vt:lpstr>PowerPoint Presentation</vt:lpstr>
      <vt:lpstr>PowerPoint Presentation</vt:lpstr>
      <vt:lpstr>Introduction</vt:lpstr>
      <vt:lpstr>PowerPoint Presentation</vt:lpstr>
      <vt:lpstr>League Governance</vt:lpstr>
      <vt:lpstr>Organizational Meeting Basics</vt:lpstr>
      <vt:lpstr>Organizational Meeting Basics</vt:lpstr>
      <vt:lpstr>Organizational Meeting</vt:lpstr>
      <vt:lpstr>Organizational Meeting</vt:lpstr>
      <vt:lpstr>Organizational Meeting</vt:lpstr>
      <vt:lpstr>League Bank Account</vt:lpstr>
      <vt:lpstr>League Bank Account</vt:lpstr>
      <vt:lpstr>League Bank Account</vt:lpstr>
      <vt:lpstr>League Bank Account</vt:lpstr>
      <vt:lpstr>PowerPoint Presentation</vt:lpstr>
      <vt:lpstr>Hectic Week 1</vt:lpstr>
      <vt:lpstr>Hectic Week 1</vt:lpstr>
      <vt:lpstr>After Week 1</vt:lpstr>
      <vt:lpstr>After Week 1</vt:lpstr>
      <vt:lpstr>Prize List</vt:lpstr>
      <vt:lpstr>Prize List</vt:lpstr>
      <vt:lpstr>PowerPoint Presentation</vt:lpstr>
      <vt:lpstr>Weekly Responsibilities</vt:lpstr>
      <vt:lpstr>Monthly Verification</vt:lpstr>
      <vt:lpstr>Monthly Verification</vt:lpstr>
      <vt:lpstr>Bonding, Burglary &amp; Hold-up Insurance</vt:lpstr>
      <vt:lpstr>Bonding, Burglary &amp; Hold-up Insurance</vt:lpstr>
      <vt:lpstr>Bonding, Burglary &amp; Hold-up Insurance</vt:lpstr>
      <vt:lpstr>Signatories</vt:lpstr>
      <vt:lpstr>League Account</vt:lpstr>
      <vt:lpstr>PowerPoint Presentation</vt:lpstr>
      <vt:lpstr>Committees</vt:lpstr>
      <vt:lpstr>Audit Committee</vt:lpstr>
      <vt:lpstr>Additional Committees</vt:lpstr>
      <vt:lpstr>PowerPoint Presentation</vt:lpstr>
      <vt:lpstr>Meeting Quorum</vt:lpstr>
      <vt:lpstr>Meeting Agenda</vt:lpstr>
      <vt:lpstr>Running a Meeting</vt:lpstr>
      <vt:lpstr>Voting</vt:lpstr>
      <vt:lpstr>Common Meeting Types</vt:lpstr>
      <vt:lpstr>Common Meeting Types</vt:lpstr>
      <vt:lpstr>Common Meeting Types</vt:lpstr>
      <vt:lpstr>Common Meeting Types</vt:lpstr>
      <vt:lpstr>Common Meeting Types</vt:lpstr>
      <vt:lpstr>PowerPoint Presentation</vt:lpstr>
      <vt:lpstr>Final League Meeting</vt:lpstr>
      <vt:lpstr>Elections</vt:lpstr>
      <vt:lpstr>Elections</vt:lpstr>
      <vt:lpstr>Elections</vt:lpstr>
      <vt:lpstr>Elections</vt:lpstr>
      <vt:lpstr>Elections</vt:lpstr>
      <vt:lpstr>Elections</vt:lpstr>
      <vt:lpstr>Wrap-up</vt:lpstr>
      <vt:lpstr>PowerPoint Presentation</vt:lpstr>
      <vt:lpstr>OFFICER DUTIES </vt:lpstr>
      <vt:lpstr>PowerPoint Presentation</vt:lpstr>
      <vt:lpstr>Introduction</vt:lpstr>
      <vt:lpstr>PowerPoint Presentation</vt:lpstr>
      <vt:lpstr>Meeting Notification</vt:lpstr>
      <vt:lpstr>Quorum Definition</vt:lpstr>
      <vt:lpstr>Determining a Quorum</vt:lpstr>
      <vt:lpstr>Meeting Minutes</vt:lpstr>
      <vt:lpstr>PowerPoint Presentation</vt:lpstr>
      <vt:lpstr>The Organizational Meeting</vt:lpstr>
      <vt:lpstr>Adopting Rules</vt:lpstr>
      <vt:lpstr>USBC Benefits</vt:lpstr>
      <vt:lpstr>Finalizing Rosters</vt:lpstr>
      <vt:lpstr>Updating League Rules</vt:lpstr>
      <vt:lpstr>PowerPoint Presentation</vt:lpstr>
      <vt:lpstr>PowerPoint Presentation</vt:lpstr>
      <vt:lpstr>League Membership Package</vt:lpstr>
      <vt:lpstr>Come Prepared</vt:lpstr>
      <vt:lpstr>Assigning Team Numbers</vt:lpstr>
      <vt:lpstr>League Night Responsibilities</vt:lpstr>
      <vt:lpstr>USBC Membership</vt:lpstr>
      <vt:lpstr>Membership Receipt</vt:lpstr>
      <vt:lpstr>PowerPoint Presentation</vt:lpstr>
      <vt:lpstr>Temporary Certification</vt:lpstr>
      <vt:lpstr>Certification Form</vt:lpstr>
      <vt:lpstr>Lane Conditions</vt:lpstr>
      <vt:lpstr>Schedule</vt:lpstr>
      <vt:lpstr>Officers</vt:lpstr>
      <vt:lpstr>Bonding</vt:lpstr>
      <vt:lpstr>Signing the Application</vt:lpstr>
      <vt:lpstr>Submission of Applications</vt:lpstr>
      <vt:lpstr>PowerPoint Presentation</vt:lpstr>
      <vt:lpstr>Entering Scores</vt:lpstr>
      <vt:lpstr>USBC Awards</vt:lpstr>
      <vt:lpstr>Award Applications</vt:lpstr>
      <vt:lpstr>High Score Application</vt:lpstr>
      <vt:lpstr>PowerPoint Presentation</vt:lpstr>
      <vt:lpstr>Each Week</vt:lpstr>
      <vt:lpstr>League Prize List</vt:lpstr>
      <vt:lpstr>Weekly Routine</vt:lpstr>
      <vt:lpstr>PowerPoint Presentation</vt:lpstr>
      <vt:lpstr>Year-end Meeting</vt:lpstr>
      <vt:lpstr>Final Standings</vt:lpstr>
      <vt:lpstr>Officer Elections</vt:lpstr>
      <vt:lpstr>Final Averages</vt:lpstr>
      <vt:lpstr>Local Association Meetings</vt:lpstr>
      <vt:lpstr>League Records</vt:lpstr>
      <vt:lpstr>PowerPoint Presentation</vt:lpstr>
      <vt:lpstr>PowerPoint Presentation</vt:lpstr>
      <vt:lpstr>Introduction</vt:lpstr>
      <vt:lpstr>PowerPoint Presentation</vt:lpstr>
      <vt:lpstr>League Bank Account</vt:lpstr>
      <vt:lpstr>Employee Identification Number</vt:lpstr>
      <vt:lpstr>SS-4 Form</vt:lpstr>
      <vt:lpstr>SS-4 Form (cont.)</vt:lpstr>
      <vt:lpstr>Payment Envelopes</vt:lpstr>
      <vt:lpstr>PowerPoint Presentation</vt:lpstr>
      <vt:lpstr>Verify Payments</vt:lpstr>
      <vt:lpstr>Keeping Accurate Records</vt:lpstr>
      <vt:lpstr>Paying the Center</vt:lpstr>
      <vt:lpstr>Paying the Center</vt:lpstr>
      <vt:lpstr>Paying the Center</vt:lpstr>
      <vt:lpstr>Paying the Center</vt:lpstr>
      <vt:lpstr>Other Bills</vt:lpstr>
      <vt:lpstr>Membership Dues</vt:lpstr>
      <vt:lpstr>Membership Dues</vt:lpstr>
      <vt:lpstr>PowerPoint Presentation</vt:lpstr>
      <vt:lpstr>Officer Duties</vt:lpstr>
      <vt:lpstr>Mid-season Financial Statement</vt:lpstr>
      <vt:lpstr>Come Prepared</vt:lpstr>
      <vt:lpstr>Additional Income &amp; Expenses</vt:lpstr>
      <vt:lpstr>Audit Committee</vt:lpstr>
      <vt:lpstr>Performing an Audit</vt:lpstr>
      <vt:lpstr>PowerPoint Presentation</vt:lpstr>
      <vt:lpstr>Bonding Policy</vt:lpstr>
      <vt:lpstr>Burglary &amp; Holdup</vt:lpstr>
      <vt:lpstr>Coverage Limits</vt:lpstr>
      <vt:lpstr>Eligibility Requirements</vt:lpstr>
      <vt:lpstr>Common Mistakes</vt:lpstr>
      <vt:lpstr>Common Mistakes</vt:lpstr>
      <vt:lpstr>Common Mistakes</vt:lpstr>
      <vt:lpstr>Common Mistakes</vt:lpstr>
      <vt:lpstr>Common Mistakes</vt:lpstr>
      <vt:lpstr>PowerPoint Presentation</vt:lpstr>
      <vt:lpstr>Time to Distribute</vt:lpstr>
      <vt:lpstr>Sort Money</vt:lpstr>
      <vt:lpstr>Year-end Financial Statement</vt:lpstr>
      <vt:lpstr>Rule 102f, Item 4</vt:lpstr>
      <vt:lpstr>Prize Distribution</vt:lpstr>
      <vt:lpstr>Rule 102f, Item 7</vt:lpstr>
      <vt:lpstr>Memberships</vt:lpstr>
      <vt:lpstr>INCLUDED IN YOUR PACKET</vt:lpstr>
      <vt:lpstr>Turn off TNBAAwards</vt:lpstr>
      <vt:lpstr>CDE Software  Awards Setup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Huffman</dc:creator>
  <cp:lastModifiedBy>Becky Huffman</cp:lastModifiedBy>
  <cp:revision>53</cp:revision>
  <dcterms:created xsi:type="dcterms:W3CDTF">2022-07-10T21:36:41Z</dcterms:created>
  <dcterms:modified xsi:type="dcterms:W3CDTF">2025-08-03T23:15:11Z</dcterms:modified>
</cp:coreProperties>
</file>